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30"/>
  </p:notesMasterIdLst>
  <p:sldIdLst>
    <p:sldId id="256" r:id="rId2"/>
    <p:sldId id="373" r:id="rId3"/>
    <p:sldId id="374" r:id="rId4"/>
    <p:sldId id="375" r:id="rId5"/>
    <p:sldId id="369" r:id="rId6"/>
    <p:sldId id="370" r:id="rId7"/>
    <p:sldId id="372" r:id="rId8"/>
    <p:sldId id="306" r:id="rId9"/>
    <p:sldId id="308" r:id="rId10"/>
    <p:sldId id="309" r:id="rId11"/>
    <p:sldId id="311" r:id="rId12"/>
    <p:sldId id="322" r:id="rId13"/>
    <p:sldId id="318" r:id="rId14"/>
    <p:sldId id="347" r:id="rId15"/>
    <p:sldId id="317" r:id="rId16"/>
    <p:sldId id="315" r:id="rId17"/>
    <p:sldId id="378" r:id="rId18"/>
    <p:sldId id="349" r:id="rId19"/>
    <p:sldId id="376" r:id="rId20"/>
    <p:sldId id="377" r:id="rId21"/>
    <p:sldId id="368" r:id="rId22"/>
    <p:sldId id="351" r:id="rId23"/>
    <p:sldId id="366" r:id="rId24"/>
    <p:sldId id="367" r:id="rId25"/>
    <p:sldId id="352" r:id="rId26"/>
    <p:sldId id="379" r:id="rId27"/>
    <p:sldId id="382" r:id="rId28"/>
    <p:sldId id="3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7E79"/>
    <a:srgbClr val="008F00"/>
    <a:srgbClr val="7A81FF"/>
    <a:srgbClr val="DA8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275"/>
    <p:restoredTop sz="94708"/>
  </p:normalViewPr>
  <p:slideViewPr>
    <p:cSldViewPr snapToGrid="0" snapToObjects="1">
      <p:cViewPr>
        <p:scale>
          <a:sx n="90" d="100"/>
          <a:sy n="90" d="100"/>
        </p:scale>
        <p:origin x="1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803AC0-7EFD-8E44-8099-77ECD41D8509}" type="doc">
      <dgm:prSet loTypeId="urn:microsoft.com/office/officeart/2005/8/layout/gear1" loCatId="" qsTypeId="urn:microsoft.com/office/officeart/2005/8/quickstyle/simple4" qsCatId="simple" csTypeId="urn:microsoft.com/office/officeart/2005/8/colors/accent1_2" csCatId="accent1" phldr="1"/>
      <dgm:spPr/>
    </dgm:pt>
    <dgm:pt modelId="{5254FC7D-EBDB-C94C-9C7B-F5D1543DC3F2}">
      <dgm:prSet phldrT="[Text]"/>
      <dgm:spPr>
        <a:solidFill>
          <a:schemeClr val="accent2"/>
        </a:solidFill>
      </dgm:spPr>
      <dgm:t>
        <a:bodyPr/>
        <a:lstStyle/>
        <a:p>
          <a:r>
            <a:rPr lang="en-US" dirty="0" smtClean="0">
              <a:solidFill>
                <a:schemeClr val="tx1"/>
              </a:solidFill>
            </a:rPr>
            <a:t>LTI Advantage®</a:t>
          </a:r>
          <a:endParaRPr lang="en-US" dirty="0">
            <a:solidFill>
              <a:schemeClr val="tx1"/>
            </a:solidFill>
          </a:endParaRPr>
        </a:p>
      </dgm:t>
    </dgm:pt>
    <dgm:pt modelId="{01F47767-1D58-9C43-8A1C-4D9BB4AD532D}" type="parTrans" cxnId="{814DFC31-C18F-6843-B287-17D75E4B0EF3}">
      <dgm:prSet/>
      <dgm:spPr/>
      <dgm:t>
        <a:bodyPr/>
        <a:lstStyle/>
        <a:p>
          <a:endParaRPr lang="en-US"/>
        </a:p>
      </dgm:t>
    </dgm:pt>
    <dgm:pt modelId="{7CE8B053-93CF-BD41-B16C-92BEDF74F909}" type="sibTrans" cxnId="{814DFC31-C18F-6843-B287-17D75E4B0EF3}">
      <dgm:prSet/>
      <dgm:spPr/>
      <dgm:t>
        <a:bodyPr/>
        <a:lstStyle/>
        <a:p>
          <a:endParaRPr lang="en-US"/>
        </a:p>
      </dgm:t>
    </dgm:pt>
    <dgm:pt modelId="{21F9C290-4E2B-D24F-AAEA-5AD9D3733B0F}">
      <dgm:prSet phldrT="[Text]"/>
      <dgm:spPr>
        <a:solidFill>
          <a:schemeClr val="accent2"/>
        </a:solidFill>
      </dgm:spPr>
      <dgm:t>
        <a:bodyPr/>
        <a:lstStyle/>
        <a:p>
          <a:r>
            <a:rPr lang="en-US" dirty="0" smtClean="0">
              <a:solidFill>
                <a:schemeClr val="tx1"/>
              </a:solidFill>
            </a:rPr>
            <a:t>CC®</a:t>
          </a:r>
          <a:endParaRPr lang="en-US" dirty="0">
            <a:solidFill>
              <a:schemeClr val="tx1"/>
            </a:solidFill>
          </a:endParaRPr>
        </a:p>
      </dgm:t>
    </dgm:pt>
    <dgm:pt modelId="{E4BCD0AD-C839-8548-892C-E3BF0956B18C}" type="parTrans" cxnId="{BA9D23F1-66B2-DB43-A2D3-0114957AE599}">
      <dgm:prSet/>
      <dgm:spPr/>
      <dgm:t>
        <a:bodyPr/>
        <a:lstStyle/>
        <a:p>
          <a:endParaRPr lang="en-US"/>
        </a:p>
      </dgm:t>
    </dgm:pt>
    <dgm:pt modelId="{8A6D15ED-CFC5-2343-988D-93AA441CD45B}" type="sibTrans" cxnId="{BA9D23F1-66B2-DB43-A2D3-0114957AE599}">
      <dgm:prSet/>
      <dgm:spPr/>
      <dgm:t>
        <a:bodyPr/>
        <a:lstStyle/>
        <a:p>
          <a:endParaRPr lang="en-US"/>
        </a:p>
      </dgm:t>
    </dgm:pt>
    <dgm:pt modelId="{0C4B5839-CF6D-D643-954E-D87E70C08835}">
      <dgm:prSet phldrT="[Text]"/>
      <dgm:spPr>
        <a:solidFill>
          <a:schemeClr val="accent2"/>
        </a:solidFill>
      </dgm:spPr>
      <dgm:t>
        <a:bodyPr/>
        <a:lstStyle/>
        <a:p>
          <a:r>
            <a:rPr lang="en-US" dirty="0" smtClean="0">
              <a:solidFill>
                <a:schemeClr val="tx1"/>
              </a:solidFill>
            </a:rPr>
            <a:t>LMS</a:t>
          </a:r>
          <a:endParaRPr lang="en-US" dirty="0">
            <a:solidFill>
              <a:schemeClr val="tx1"/>
            </a:solidFill>
          </a:endParaRPr>
        </a:p>
      </dgm:t>
    </dgm:pt>
    <dgm:pt modelId="{2085A586-5E06-4740-9E10-5F7FE3AED149}" type="parTrans" cxnId="{8D2A44A2-A91C-2441-8781-C1B7A14F394A}">
      <dgm:prSet/>
      <dgm:spPr/>
      <dgm:t>
        <a:bodyPr/>
        <a:lstStyle/>
        <a:p>
          <a:endParaRPr lang="en-US"/>
        </a:p>
      </dgm:t>
    </dgm:pt>
    <dgm:pt modelId="{2FEE0124-FEE7-F249-A5EE-F435022148A6}" type="sibTrans" cxnId="{8D2A44A2-A91C-2441-8781-C1B7A14F394A}">
      <dgm:prSet/>
      <dgm:spPr/>
      <dgm:t>
        <a:bodyPr/>
        <a:lstStyle/>
        <a:p>
          <a:endParaRPr lang="en-US"/>
        </a:p>
      </dgm:t>
    </dgm:pt>
    <dgm:pt modelId="{B2D2FC42-1ADE-AD46-81F3-6EF33F32D4C0}" type="pres">
      <dgm:prSet presAssocID="{FB803AC0-7EFD-8E44-8099-77ECD41D8509}" presName="composite" presStyleCnt="0">
        <dgm:presLayoutVars>
          <dgm:chMax val="3"/>
          <dgm:animLvl val="lvl"/>
          <dgm:resizeHandles val="exact"/>
        </dgm:presLayoutVars>
      </dgm:prSet>
      <dgm:spPr/>
    </dgm:pt>
    <dgm:pt modelId="{8C4329E3-3DA8-F543-BC6A-65E88CACD975}" type="pres">
      <dgm:prSet presAssocID="{5254FC7D-EBDB-C94C-9C7B-F5D1543DC3F2}" presName="gear1" presStyleLbl="node1" presStyleIdx="0" presStyleCnt="3">
        <dgm:presLayoutVars>
          <dgm:chMax val="1"/>
          <dgm:bulletEnabled val="1"/>
        </dgm:presLayoutVars>
      </dgm:prSet>
      <dgm:spPr/>
      <dgm:t>
        <a:bodyPr/>
        <a:lstStyle/>
        <a:p>
          <a:endParaRPr lang="en-US"/>
        </a:p>
      </dgm:t>
    </dgm:pt>
    <dgm:pt modelId="{12E9EAAA-8FF8-8941-9A78-1554B7C471CF}" type="pres">
      <dgm:prSet presAssocID="{5254FC7D-EBDB-C94C-9C7B-F5D1543DC3F2}" presName="gear1srcNode" presStyleLbl="node1" presStyleIdx="0" presStyleCnt="3"/>
      <dgm:spPr/>
      <dgm:t>
        <a:bodyPr/>
        <a:lstStyle/>
        <a:p>
          <a:endParaRPr lang="en-US"/>
        </a:p>
      </dgm:t>
    </dgm:pt>
    <dgm:pt modelId="{449F0CB1-D66E-A044-AE04-CE70D1586076}" type="pres">
      <dgm:prSet presAssocID="{5254FC7D-EBDB-C94C-9C7B-F5D1543DC3F2}" presName="gear1dstNode" presStyleLbl="node1" presStyleIdx="0" presStyleCnt="3"/>
      <dgm:spPr/>
      <dgm:t>
        <a:bodyPr/>
        <a:lstStyle/>
        <a:p>
          <a:endParaRPr lang="en-US"/>
        </a:p>
      </dgm:t>
    </dgm:pt>
    <dgm:pt modelId="{5F8B13C2-6AA5-8E48-B08F-271FE8B15D73}" type="pres">
      <dgm:prSet presAssocID="{21F9C290-4E2B-D24F-AAEA-5AD9D3733B0F}" presName="gear2" presStyleLbl="node1" presStyleIdx="1" presStyleCnt="3">
        <dgm:presLayoutVars>
          <dgm:chMax val="1"/>
          <dgm:bulletEnabled val="1"/>
        </dgm:presLayoutVars>
      </dgm:prSet>
      <dgm:spPr/>
      <dgm:t>
        <a:bodyPr/>
        <a:lstStyle/>
        <a:p>
          <a:endParaRPr lang="en-US"/>
        </a:p>
      </dgm:t>
    </dgm:pt>
    <dgm:pt modelId="{3450C70F-7ED1-C04F-960A-94086B07D924}" type="pres">
      <dgm:prSet presAssocID="{21F9C290-4E2B-D24F-AAEA-5AD9D3733B0F}" presName="gear2srcNode" presStyleLbl="node1" presStyleIdx="1" presStyleCnt="3"/>
      <dgm:spPr/>
      <dgm:t>
        <a:bodyPr/>
        <a:lstStyle/>
        <a:p>
          <a:endParaRPr lang="en-US"/>
        </a:p>
      </dgm:t>
    </dgm:pt>
    <dgm:pt modelId="{4CA655C7-18B4-A64D-9AD9-5ABDA0E495B9}" type="pres">
      <dgm:prSet presAssocID="{21F9C290-4E2B-D24F-AAEA-5AD9D3733B0F}" presName="gear2dstNode" presStyleLbl="node1" presStyleIdx="1" presStyleCnt="3"/>
      <dgm:spPr/>
      <dgm:t>
        <a:bodyPr/>
        <a:lstStyle/>
        <a:p>
          <a:endParaRPr lang="en-US"/>
        </a:p>
      </dgm:t>
    </dgm:pt>
    <dgm:pt modelId="{8F0F215D-46CB-6740-834B-069FC4CC7236}" type="pres">
      <dgm:prSet presAssocID="{0C4B5839-CF6D-D643-954E-D87E70C08835}" presName="gear3" presStyleLbl="node1" presStyleIdx="2" presStyleCnt="3"/>
      <dgm:spPr/>
      <dgm:t>
        <a:bodyPr/>
        <a:lstStyle/>
        <a:p>
          <a:endParaRPr lang="en-US"/>
        </a:p>
      </dgm:t>
    </dgm:pt>
    <dgm:pt modelId="{FB784593-BC28-F044-BBDE-B0666115D904}" type="pres">
      <dgm:prSet presAssocID="{0C4B5839-CF6D-D643-954E-D87E70C08835}" presName="gear3tx" presStyleLbl="node1" presStyleIdx="2" presStyleCnt="3">
        <dgm:presLayoutVars>
          <dgm:chMax val="1"/>
          <dgm:bulletEnabled val="1"/>
        </dgm:presLayoutVars>
      </dgm:prSet>
      <dgm:spPr/>
      <dgm:t>
        <a:bodyPr/>
        <a:lstStyle/>
        <a:p>
          <a:endParaRPr lang="en-US"/>
        </a:p>
      </dgm:t>
    </dgm:pt>
    <dgm:pt modelId="{546AC760-91AE-CB49-AA7B-3F82AAE3001F}" type="pres">
      <dgm:prSet presAssocID="{0C4B5839-CF6D-D643-954E-D87E70C08835}" presName="gear3srcNode" presStyleLbl="node1" presStyleIdx="2" presStyleCnt="3"/>
      <dgm:spPr/>
      <dgm:t>
        <a:bodyPr/>
        <a:lstStyle/>
        <a:p>
          <a:endParaRPr lang="en-US"/>
        </a:p>
      </dgm:t>
    </dgm:pt>
    <dgm:pt modelId="{2EF4F175-B3AB-9046-8778-8680FFDA2895}" type="pres">
      <dgm:prSet presAssocID="{0C4B5839-CF6D-D643-954E-D87E70C08835}" presName="gear3dstNode" presStyleLbl="node1" presStyleIdx="2" presStyleCnt="3"/>
      <dgm:spPr/>
      <dgm:t>
        <a:bodyPr/>
        <a:lstStyle/>
        <a:p>
          <a:endParaRPr lang="en-US"/>
        </a:p>
      </dgm:t>
    </dgm:pt>
    <dgm:pt modelId="{A05A29C6-30FB-6B44-8723-4961B8C06B70}" type="pres">
      <dgm:prSet presAssocID="{7CE8B053-93CF-BD41-B16C-92BEDF74F909}" presName="connector1" presStyleLbl="sibTrans2D1" presStyleIdx="0" presStyleCnt="3"/>
      <dgm:spPr/>
      <dgm:t>
        <a:bodyPr/>
        <a:lstStyle/>
        <a:p>
          <a:endParaRPr lang="en-US"/>
        </a:p>
      </dgm:t>
    </dgm:pt>
    <dgm:pt modelId="{081734C5-EC5F-B442-A8F7-0E6352E3467F}" type="pres">
      <dgm:prSet presAssocID="{8A6D15ED-CFC5-2343-988D-93AA441CD45B}" presName="connector2" presStyleLbl="sibTrans2D1" presStyleIdx="1" presStyleCnt="3"/>
      <dgm:spPr/>
      <dgm:t>
        <a:bodyPr/>
        <a:lstStyle/>
        <a:p>
          <a:endParaRPr lang="en-US"/>
        </a:p>
      </dgm:t>
    </dgm:pt>
    <dgm:pt modelId="{FDE87692-A710-3D40-B881-F41C5E3E790E}" type="pres">
      <dgm:prSet presAssocID="{2FEE0124-FEE7-F249-A5EE-F435022148A6}" presName="connector3" presStyleLbl="sibTrans2D1" presStyleIdx="2" presStyleCnt="3"/>
      <dgm:spPr/>
      <dgm:t>
        <a:bodyPr/>
        <a:lstStyle/>
        <a:p>
          <a:endParaRPr lang="en-US"/>
        </a:p>
      </dgm:t>
    </dgm:pt>
  </dgm:ptLst>
  <dgm:cxnLst>
    <dgm:cxn modelId="{65EBC384-079A-A34E-AC06-75AADA72D225}" type="presOf" srcId="{7CE8B053-93CF-BD41-B16C-92BEDF74F909}" destId="{A05A29C6-30FB-6B44-8723-4961B8C06B70}" srcOrd="0" destOrd="0" presId="urn:microsoft.com/office/officeart/2005/8/layout/gear1"/>
    <dgm:cxn modelId="{36139260-77A6-F745-AB3D-29E6C3AA6D05}" type="presOf" srcId="{0C4B5839-CF6D-D643-954E-D87E70C08835}" destId="{FB784593-BC28-F044-BBDE-B0666115D904}" srcOrd="1" destOrd="0" presId="urn:microsoft.com/office/officeart/2005/8/layout/gear1"/>
    <dgm:cxn modelId="{8D2A44A2-A91C-2441-8781-C1B7A14F394A}" srcId="{FB803AC0-7EFD-8E44-8099-77ECD41D8509}" destId="{0C4B5839-CF6D-D643-954E-D87E70C08835}" srcOrd="2" destOrd="0" parTransId="{2085A586-5E06-4740-9E10-5F7FE3AED149}" sibTransId="{2FEE0124-FEE7-F249-A5EE-F435022148A6}"/>
    <dgm:cxn modelId="{9CD6B7AE-1740-5849-AAB0-B6270EA704AE}" type="presOf" srcId="{5254FC7D-EBDB-C94C-9C7B-F5D1543DC3F2}" destId="{12E9EAAA-8FF8-8941-9A78-1554B7C471CF}" srcOrd="1" destOrd="0" presId="urn:microsoft.com/office/officeart/2005/8/layout/gear1"/>
    <dgm:cxn modelId="{814DFC31-C18F-6843-B287-17D75E4B0EF3}" srcId="{FB803AC0-7EFD-8E44-8099-77ECD41D8509}" destId="{5254FC7D-EBDB-C94C-9C7B-F5D1543DC3F2}" srcOrd="0" destOrd="0" parTransId="{01F47767-1D58-9C43-8A1C-4D9BB4AD532D}" sibTransId="{7CE8B053-93CF-BD41-B16C-92BEDF74F909}"/>
    <dgm:cxn modelId="{D9E7029B-9950-EA42-A2E7-5A8BAC1E7D57}" type="presOf" srcId="{0C4B5839-CF6D-D643-954E-D87E70C08835}" destId="{8F0F215D-46CB-6740-834B-069FC4CC7236}" srcOrd="0" destOrd="0" presId="urn:microsoft.com/office/officeart/2005/8/layout/gear1"/>
    <dgm:cxn modelId="{F79DD47B-9102-E14E-8970-8DEBDBEA12E8}" type="presOf" srcId="{21F9C290-4E2B-D24F-AAEA-5AD9D3733B0F}" destId="{4CA655C7-18B4-A64D-9AD9-5ABDA0E495B9}" srcOrd="2" destOrd="0" presId="urn:microsoft.com/office/officeart/2005/8/layout/gear1"/>
    <dgm:cxn modelId="{358F71C0-A01E-E648-8B61-B05D0338EEB9}" type="presOf" srcId="{FB803AC0-7EFD-8E44-8099-77ECD41D8509}" destId="{B2D2FC42-1ADE-AD46-81F3-6EF33F32D4C0}" srcOrd="0" destOrd="0" presId="urn:microsoft.com/office/officeart/2005/8/layout/gear1"/>
    <dgm:cxn modelId="{FE463B5C-C9BD-664C-8BD3-ADB5FAAA92DE}" type="presOf" srcId="{8A6D15ED-CFC5-2343-988D-93AA441CD45B}" destId="{081734C5-EC5F-B442-A8F7-0E6352E3467F}" srcOrd="0" destOrd="0" presId="urn:microsoft.com/office/officeart/2005/8/layout/gear1"/>
    <dgm:cxn modelId="{0F412F70-2C8B-F74A-BEDB-8B93D2D10789}" type="presOf" srcId="{2FEE0124-FEE7-F249-A5EE-F435022148A6}" destId="{FDE87692-A710-3D40-B881-F41C5E3E790E}" srcOrd="0" destOrd="0" presId="urn:microsoft.com/office/officeart/2005/8/layout/gear1"/>
    <dgm:cxn modelId="{914FF778-5523-9348-9455-392DEE0E865B}" type="presOf" srcId="{5254FC7D-EBDB-C94C-9C7B-F5D1543DC3F2}" destId="{449F0CB1-D66E-A044-AE04-CE70D1586076}" srcOrd="2" destOrd="0" presId="urn:microsoft.com/office/officeart/2005/8/layout/gear1"/>
    <dgm:cxn modelId="{C53EF27E-4E21-D441-A7B6-E63A643B188A}" type="presOf" srcId="{0C4B5839-CF6D-D643-954E-D87E70C08835}" destId="{546AC760-91AE-CB49-AA7B-3F82AAE3001F}" srcOrd="2" destOrd="0" presId="urn:microsoft.com/office/officeart/2005/8/layout/gear1"/>
    <dgm:cxn modelId="{A8478472-20EB-4848-BBEF-FC1F85C37386}" type="presOf" srcId="{5254FC7D-EBDB-C94C-9C7B-F5D1543DC3F2}" destId="{8C4329E3-3DA8-F543-BC6A-65E88CACD975}" srcOrd="0" destOrd="0" presId="urn:microsoft.com/office/officeart/2005/8/layout/gear1"/>
    <dgm:cxn modelId="{CE50E53D-D58B-594D-BBED-2CE26A72E00C}" type="presOf" srcId="{21F9C290-4E2B-D24F-AAEA-5AD9D3733B0F}" destId="{5F8B13C2-6AA5-8E48-B08F-271FE8B15D73}" srcOrd="0" destOrd="0" presId="urn:microsoft.com/office/officeart/2005/8/layout/gear1"/>
    <dgm:cxn modelId="{DE376C31-364D-F148-A47A-C147A4533568}" type="presOf" srcId="{0C4B5839-CF6D-D643-954E-D87E70C08835}" destId="{2EF4F175-B3AB-9046-8778-8680FFDA2895}" srcOrd="3" destOrd="0" presId="urn:microsoft.com/office/officeart/2005/8/layout/gear1"/>
    <dgm:cxn modelId="{BF3FDF55-DB1C-004D-A4DA-98C5943C20E2}" type="presOf" srcId="{21F9C290-4E2B-D24F-AAEA-5AD9D3733B0F}" destId="{3450C70F-7ED1-C04F-960A-94086B07D924}" srcOrd="1" destOrd="0" presId="urn:microsoft.com/office/officeart/2005/8/layout/gear1"/>
    <dgm:cxn modelId="{BA9D23F1-66B2-DB43-A2D3-0114957AE599}" srcId="{FB803AC0-7EFD-8E44-8099-77ECD41D8509}" destId="{21F9C290-4E2B-D24F-AAEA-5AD9D3733B0F}" srcOrd="1" destOrd="0" parTransId="{E4BCD0AD-C839-8548-892C-E3BF0956B18C}" sibTransId="{8A6D15ED-CFC5-2343-988D-93AA441CD45B}"/>
    <dgm:cxn modelId="{71B4EB87-5BD1-144F-8B8A-FC008D1FF50A}" type="presParOf" srcId="{B2D2FC42-1ADE-AD46-81F3-6EF33F32D4C0}" destId="{8C4329E3-3DA8-F543-BC6A-65E88CACD975}" srcOrd="0" destOrd="0" presId="urn:microsoft.com/office/officeart/2005/8/layout/gear1"/>
    <dgm:cxn modelId="{E609519C-38C5-D44D-8352-A160394CD11B}" type="presParOf" srcId="{B2D2FC42-1ADE-AD46-81F3-6EF33F32D4C0}" destId="{12E9EAAA-8FF8-8941-9A78-1554B7C471CF}" srcOrd="1" destOrd="0" presId="urn:microsoft.com/office/officeart/2005/8/layout/gear1"/>
    <dgm:cxn modelId="{DDABB490-2BDB-8E4D-9639-027CBB22C21B}" type="presParOf" srcId="{B2D2FC42-1ADE-AD46-81F3-6EF33F32D4C0}" destId="{449F0CB1-D66E-A044-AE04-CE70D1586076}" srcOrd="2" destOrd="0" presId="urn:microsoft.com/office/officeart/2005/8/layout/gear1"/>
    <dgm:cxn modelId="{F8059877-E4B8-8348-A53D-9FD3301160FA}" type="presParOf" srcId="{B2D2FC42-1ADE-AD46-81F3-6EF33F32D4C0}" destId="{5F8B13C2-6AA5-8E48-B08F-271FE8B15D73}" srcOrd="3" destOrd="0" presId="urn:microsoft.com/office/officeart/2005/8/layout/gear1"/>
    <dgm:cxn modelId="{96E9D774-F78D-5B40-926D-35E120368B91}" type="presParOf" srcId="{B2D2FC42-1ADE-AD46-81F3-6EF33F32D4C0}" destId="{3450C70F-7ED1-C04F-960A-94086B07D924}" srcOrd="4" destOrd="0" presId="urn:microsoft.com/office/officeart/2005/8/layout/gear1"/>
    <dgm:cxn modelId="{81F2963C-F1B3-7C4E-BB5C-F0032BFC3CE7}" type="presParOf" srcId="{B2D2FC42-1ADE-AD46-81F3-6EF33F32D4C0}" destId="{4CA655C7-18B4-A64D-9AD9-5ABDA0E495B9}" srcOrd="5" destOrd="0" presId="urn:microsoft.com/office/officeart/2005/8/layout/gear1"/>
    <dgm:cxn modelId="{AAD68795-ABBF-5A40-B4BF-0BC685937880}" type="presParOf" srcId="{B2D2FC42-1ADE-AD46-81F3-6EF33F32D4C0}" destId="{8F0F215D-46CB-6740-834B-069FC4CC7236}" srcOrd="6" destOrd="0" presId="urn:microsoft.com/office/officeart/2005/8/layout/gear1"/>
    <dgm:cxn modelId="{35DB3AF2-3A77-DF4A-907A-C303E20EF8EE}" type="presParOf" srcId="{B2D2FC42-1ADE-AD46-81F3-6EF33F32D4C0}" destId="{FB784593-BC28-F044-BBDE-B0666115D904}" srcOrd="7" destOrd="0" presId="urn:microsoft.com/office/officeart/2005/8/layout/gear1"/>
    <dgm:cxn modelId="{51CDE46A-5C03-994B-96D8-7F843DEBDF2C}" type="presParOf" srcId="{B2D2FC42-1ADE-AD46-81F3-6EF33F32D4C0}" destId="{546AC760-91AE-CB49-AA7B-3F82AAE3001F}" srcOrd="8" destOrd="0" presId="urn:microsoft.com/office/officeart/2005/8/layout/gear1"/>
    <dgm:cxn modelId="{0ECEFA0D-632B-D14A-A99D-9D0CD0B6A09E}" type="presParOf" srcId="{B2D2FC42-1ADE-AD46-81F3-6EF33F32D4C0}" destId="{2EF4F175-B3AB-9046-8778-8680FFDA2895}" srcOrd="9" destOrd="0" presId="urn:microsoft.com/office/officeart/2005/8/layout/gear1"/>
    <dgm:cxn modelId="{D36F0432-D420-9B45-B50B-0FA518ED5A6A}" type="presParOf" srcId="{B2D2FC42-1ADE-AD46-81F3-6EF33F32D4C0}" destId="{A05A29C6-30FB-6B44-8723-4961B8C06B70}" srcOrd="10" destOrd="0" presId="urn:microsoft.com/office/officeart/2005/8/layout/gear1"/>
    <dgm:cxn modelId="{E0CCE969-33B3-0343-9E77-72B6B373CF73}" type="presParOf" srcId="{B2D2FC42-1ADE-AD46-81F3-6EF33F32D4C0}" destId="{081734C5-EC5F-B442-A8F7-0E6352E3467F}" srcOrd="11" destOrd="0" presId="urn:microsoft.com/office/officeart/2005/8/layout/gear1"/>
    <dgm:cxn modelId="{09224119-0E18-5340-8A7A-0C92E7910F38}" type="presParOf" srcId="{B2D2FC42-1ADE-AD46-81F3-6EF33F32D4C0}" destId="{FDE87692-A710-3D40-B881-F41C5E3E790E}"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329E3-3DA8-F543-BC6A-65E88CACD975}">
      <dsp:nvSpPr>
        <dsp:cNvPr id="0" name=""/>
        <dsp:cNvSpPr/>
      </dsp:nvSpPr>
      <dsp:spPr>
        <a:xfrm>
          <a:off x="3793066" y="2438400"/>
          <a:ext cx="2980266" cy="2980266"/>
        </a:xfrm>
        <a:prstGeom prst="gear9">
          <a:avLst/>
        </a:prstGeom>
        <a:solidFill>
          <a:schemeClr val="accent2"/>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LTI Advantage®</a:t>
          </a:r>
          <a:endParaRPr lang="en-US" sz="2800" kern="1200" dirty="0">
            <a:solidFill>
              <a:schemeClr val="tx1"/>
            </a:solidFill>
          </a:endParaRPr>
        </a:p>
      </dsp:txBody>
      <dsp:txXfrm>
        <a:off x="4392232" y="3136513"/>
        <a:ext cx="1781934" cy="1531918"/>
      </dsp:txXfrm>
    </dsp:sp>
    <dsp:sp modelId="{5F8B13C2-6AA5-8E48-B08F-271FE8B15D73}">
      <dsp:nvSpPr>
        <dsp:cNvPr id="0" name=""/>
        <dsp:cNvSpPr/>
      </dsp:nvSpPr>
      <dsp:spPr>
        <a:xfrm>
          <a:off x="2059093" y="1733973"/>
          <a:ext cx="2167466" cy="2167466"/>
        </a:xfrm>
        <a:prstGeom prst="gear6">
          <a:avLst/>
        </a:prstGeom>
        <a:solidFill>
          <a:schemeClr val="accent2"/>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CC®</a:t>
          </a:r>
          <a:endParaRPr lang="en-US" sz="2800" kern="1200" dirty="0">
            <a:solidFill>
              <a:schemeClr val="tx1"/>
            </a:solidFill>
          </a:endParaRPr>
        </a:p>
      </dsp:txBody>
      <dsp:txXfrm>
        <a:off x="2604759" y="2282937"/>
        <a:ext cx="1076134" cy="1069538"/>
      </dsp:txXfrm>
    </dsp:sp>
    <dsp:sp modelId="{8F0F215D-46CB-6740-834B-069FC4CC7236}">
      <dsp:nvSpPr>
        <dsp:cNvPr id="0" name=""/>
        <dsp:cNvSpPr/>
      </dsp:nvSpPr>
      <dsp:spPr>
        <a:xfrm rot="20700000">
          <a:off x="3273095" y="238642"/>
          <a:ext cx="2123675" cy="2123675"/>
        </a:xfrm>
        <a:prstGeom prst="gear6">
          <a:avLst/>
        </a:prstGeom>
        <a:solidFill>
          <a:schemeClr val="accent2"/>
        </a:soli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solidFill>
            </a:rPr>
            <a:t>LMS</a:t>
          </a:r>
          <a:endParaRPr lang="en-US" sz="2800" kern="1200" dirty="0">
            <a:solidFill>
              <a:schemeClr val="tx1"/>
            </a:solidFill>
          </a:endParaRPr>
        </a:p>
      </dsp:txBody>
      <dsp:txXfrm rot="-20700000">
        <a:off x="3738879" y="704426"/>
        <a:ext cx="1192106" cy="1192106"/>
      </dsp:txXfrm>
    </dsp:sp>
    <dsp:sp modelId="{A05A29C6-30FB-6B44-8723-4961B8C06B70}">
      <dsp:nvSpPr>
        <dsp:cNvPr id="0" name=""/>
        <dsp:cNvSpPr/>
      </dsp:nvSpPr>
      <dsp:spPr>
        <a:xfrm>
          <a:off x="3577577" y="1980864"/>
          <a:ext cx="3814741" cy="3814741"/>
        </a:xfrm>
        <a:prstGeom prst="circularArrow">
          <a:avLst>
            <a:gd name="adj1" fmla="val 4688"/>
            <a:gd name="adj2" fmla="val 299029"/>
            <a:gd name="adj3" fmla="val 2539295"/>
            <a:gd name="adj4" fmla="val 15812321"/>
            <a:gd name="adj5" fmla="val 5469"/>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81734C5-EC5F-B442-A8F7-0E6352E3467F}">
      <dsp:nvSpPr>
        <dsp:cNvPr id="0" name=""/>
        <dsp:cNvSpPr/>
      </dsp:nvSpPr>
      <dsp:spPr>
        <a:xfrm>
          <a:off x="1675238" y="1249140"/>
          <a:ext cx="2771648" cy="2771648"/>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DE87692-A710-3D40-B881-F41C5E3E790E}">
      <dsp:nvSpPr>
        <dsp:cNvPr id="0" name=""/>
        <dsp:cNvSpPr/>
      </dsp:nvSpPr>
      <dsp:spPr>
        <a:xfrm>
          <a:off x="2781867" y="-231776"/>
          <a:ext cx="2988394" cy="2988394"/>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tint val="98000"/>
                <a:lumMod val="100000"/>
              </a:schemeClr>
            </a:gs>
            <a:gs pos="100000">
              <a:schemeClr val="accent1">
                <a:tint val="60000"/>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BF719-1450-CE43-90AE-6941124AAE19}"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A4A7A-EF24-3341-B09D-46038FEFAE9C}" type="slidenum">
              <a:rPr lang="en-US" smtClean="0"/>
              <a:t>‹#›</a:t>
            </a:fld>
            <a:endParaRPr lang="en-US"/>
          </a:p>
        </p:txBody>
      </p:sp>
    </p:spTree>
    <p:extLst>
      <p:ext uri="{BB962C8B-B14F-4D97-AF65-F5344CB8AC3E}">
        <p14:creationId xmlns:p14="http://schemas.microsoft.com/office/powerpoint/2010/main" val="1311559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C5DC72F-FD98-BF4A-92BF-B925DA3B9C20}" type="datetimeFigureOut">
              <a:rPr lang="en-US" smtClean="0"/>
              <a:t>7/23/20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56D474F-301E-9847-9CA7-D4CEBFE2280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5DC72F-FD98-BF4A-92BF-B925DA3B9C20}" type="datetimeFigureOut">
              <a:rPr lang="en-US" smtClean="0"/>
              <a:t>7/23/20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5DC72F-FD98-BF4A-92BF-B925DA3B9C20}"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5DC72F-FD98-BF4A-92BF-B925DA3B9C20}"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5DC72F-FD98-BF4A-92BF-B925DA3B9C20}"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5DC72F-FD98-BF4A-92BF-B925DA3B9C20}"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5DC72F-FD98-BF4A-92BF-B925DA3B9C20}"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5DC72F-FD98-BF4A-92BF-B925DA3B9C20}"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474F-301E-9847-9CA7-D4CEBFE22800}"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5DC72F-FD98-BF4A-92BF-B925DA3B9C20}"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5DC72F-FD98-BF4A-92BF-B925DA3B9C20}"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5DC72F-FD98-BF4A-92BF-B925DA3B9C20}" type="datetimeFigureOut">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C5DC72F-FD98-BF4A-92BF-B925DA3B9C20}" type="datetimeFigureOut">
              <a:rPr lang="en-US" smtClean="0"/>
              <a:t>7/23/20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C5DC72F-FD98-BF4A-92BF-B925DA3B9C20}" type="datetimeFigureOut">
              <a:rPr lang="en-US" smtClean="0"/>
              <a:t>7/23/20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C5DC72F-FD98-BF4A-92BF-B925DA3B9C20}" type="datetimeFigureOut">
              <a:rPr lang="en-US" smtClean="0"/>
              <a:t>7/23/20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C5DC72F-FD98-BF4A-92BF-B925DA3B9C20}" type="datetimeFigureOut">
              <a:rPr lang="en-US" smtClean="0"/>
              <a:t>7/23/20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5DC72F-FD98-BF4A-92BF-B925DA3B9C20}" type="datetimeFigureOut">
              <a:rPr lang="en-US" smtClean="0"/>
              <a:t>7/23/20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5DC72F-FD98-BF4A-92BF-B925DA3B9C20}" type="datetimeFigureOut">
              <a:rPr lang="en-US" smtClean="0"/>
              <a:t>7/23/20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6D474F-301E-9847-9CA7-D4CEBFE2280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5DC72F-FD98-BF4A-92BF-B925DA3B9C20}" type="datetimeFigureOut">
              <a:rPr lang="en-US" smtClean="0"/>
              <a:t>7/23/20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56D474F-301E-9847-9CA7-D4CEBFE22800}" type="slidenum">
              <a:rPr lang="en-US" smtClean="0"/>
              <a:t>‹#›</a:t>
            </a:fld>
            <a:endParaRPr lang="en-US"/>
          </a:p>
        </p:txBody>
      </p:sp>
    </p:spTree>
    <p:extLst>
      <p:ext uri="{BB962C8B-B14F-4D97-AF65-F5344CB8AC3E}">
        <p14:creationId xmlns:p14="http://schemas.microsoft.com/office/powerpoint/2010/main" val="736749836"/>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hyperlink" Target="http://www.imsglobal.org/" TargetMode="Externa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png"/><Relationship Id="rId5" Type="http://schemas.openxmlformats.org/officeDocument/2006/relationships/image" Target="../media/image26.tiff"/><Relationship Id="rId1" Type="http://schemas.openxmlformats.org/officeDocument/2006/relationships/slideLayout" Target="../slideLayouts/slideLayout7.xml"/><Relationship Id="rId2" Type="http://schemas.openxmlformats.org/officeDocument/2006/relationships/image" Target="../media/image23.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g"/><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804" y="1964267"/>
            <a:ext cx="10832321" cy="2421464"/>
          </a:xfrm>
        </p:spPr>
        <p:txBody>
          <a:bodyPr/>
          <a:lstStyle/>
          <a:p>
            <a:r>
              <a:rPr lang="en-US"/>
              <a:t>Beyond MOOCs - Educating Everybody</a:t>
            </a:r>
            <a:endParaRPr lang="en-US" dirty="0"/>
          </a:p>
        </p:txBody>
      </p:sp>
      <p:sp>
        <p:nvSpPr>
          <p:cNvPr id="3" name="Subtitle 2"/>
          <p:cNvSpPr>
            <a:spLocks noGrp="1"/>
          </p:cNvSpPr>
          <p:nvPr>
            <p:ph type="subTitle" idx="1"/>
          </p:nvPr>
        </p:nvSpPr>
        <p:spPr/>
        <p:txBody>
          <a:bodyPr/>
          <a:lstStyle/>
          <a:p>
            <a:r>
              <a:rPr lang="en-US" dirty="0" smtClean="0"/>
              <a:t>Dr. Charles R. Severance</a:t>
            </a:r>
          </a:p>
          <a:p>
            <a:r>
              <a:rPr lang="en-US" dirty="0" smtClean="0"/>
              <a:t>University of Michigan School of Information</a:t>
            </a:r>
          </a:p>
          <a:p>
            <a:r>
              <a:rPr lang="en-US" dirty="0" err="1" smtClean="0"/>
              <a:t>www.dr-chuck.com</a:t>
            </a:r>
            <a:endParaRPr lang="en-US" dirty="0"/>
          </a:p>
        </p:txBody>
      </p:sp>
    </p:spTree>
    <p:extLst>
      <p:ext uri="{BB962C8B-B14F-4D97-AF65-F5344CB8AC3E}">
        <p14:creationId xmlns:p14="http://schemas.microsoft.com/office/powerpoint/2010/main" val="166844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178" y="0"/>
            <a:ext cx="11973643" cy="6858000"/>
          </a:xfrm>
          <a:prstGeom prst="rect">
            <a:avLst/>
          </a:prstGeom>
        </p:spPr>
      </p:pic>
    </p:spTree>
    <p:extLst>
      <p:ext uri="{BB962C8B-B14F-4D97-AF65-F5344CB8AC3E}">
        <p14:creationId xmlns:p14="http://schemas.microsoft.com/office/powerpoint/2010/main" val="16542296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7714" y="386285"/>
            <a:ext cx="7417844" cy="4508670"/>
          </a:xfrm>
          <a:prstGeom prst="rect">
            <a:avLst/>
          </a:prstGeom>
        </p:spPr>
      </p:pic>
      <p:sp>
        <p:nvSpPr>
          <p:cNvPr id="3" name="Rectangle 2"/>
          <p:cNvSpPr/>
          <p:nvPr/>
        </p:nvSpPr>
        <p:spPr>
          <a:xfrm>
            <a:off x="10098137" y="5366432"/>
            <a:ext cx="1415772" cy="830997"/>
          </a:xfrm>
          <a:prstGeom prst="rect">
            <a:avLst/>
          </a:prstGeom>
        </p:spPr>
        <p:txBody>
          <a:bodyPr wrap="none">
            <a:spAutoFit/>
          </a:bodyPr>
          <a:lstStyle/>
          <a:p>
            <a:pPr algn="ctr"/>
            <a:r>
              <a:rPr lang="en-US" sz="4800" dirty="0" smtClean="0">
                <a:solidFill>
                  <a:srgbClr val="FB02FF"/>
                </a:solidFill>
                <a:latin typeface="Gill Sans" charset="0"/>
              </a:rPr>
              <a:t>2004</a:t>
            </a:r>
            <a:endParaRPr lang="en-US" sz="4800" dirty="0">
              <a:solidFill>
                <a:srgbClr val="FB02FF"/>
              </a:solidFill>
              <a:effectLst/>
              <a:latin typeface="Gill Sans"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73" y="3259593"/>
            <a:ext cx="5091583" cy="3270724"/>
          </a:xfrm>
          <a:prstGeom prst="rect">
            <a:avLst/>
          </a:prstGeom>
        </p:spPr>
      </p:pic>
    </p:spTree>
    <p:extLst>
      <p:ext uri="{BB962C8B-B14F-4D97-AF65-F5344CB8AC3E}">
        <p14:creationId xmlns:p14="http://schemas.microsoft.com/office/powerpoint/2010/main" val="2132365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059" y="455021"/>
            <a:ext cx="3861998" cy="5661108"/>
          </a:xfrm>
          <a:prstGeom prst="rect">
            <a:avLst/>
          </a:prstGeom>
        </p:spPr>
      </p:pic>
      <p:sp>
        <p:nvSpPr>
          <p:cNvPr id="4" name="Title 5"/>
          <p:cNvSpPr>
            <a:spLocks noGrp="1"/>
          </p:cNvSpPr>
          <p:nvPr>
            <p:ph type="title"/>
          </p:nvPr>
        </p:nvSpPr>
        <p:spPr>
          <a:xfrm>
            <a:off x="6935638" y="2628181"/>
            <a:ext cx="4485437" cy="1456267"/>
          </a:xfrm>
        </p:spPr>
        <p:txBody>
          <a:bodyPr>
            <a:noAutofit/>
          </a:bodyPr>
          <a:lstStyle/>
          <a:p>
            <a:pPr algn="r"/>
            <a:r>
              <a:rPr lang="en-US" dirty="0" smtClean="0"/>
              <a:t>Trouble IN PARADISE</a:t>
            </a:r>
            <a:endParaRPr lang="en-US" dirty="0"/>
          </a:p>
        </p:txBody>
      </p:sp>
      <p:sp>
        <p:nvSpPr>
          <p:cNvPr id="5" name="Rectangle 4"/>
          <p:cNvSpPr/>
          <p:nvPr/>
        </p:nvSpPr>
        <p:spPr>
          <a:xfrm>
            <a:off x="9178356" y="4950932"/>
            <a:ext cx="1415773" cy="830997"/>
          </a:xfrm>
          <a:prstGeom prst="rect">
            <a:avLst/>
          </a:prstGeom>
        </p:spPr>
        <p:txBody>
          <a:bodyPr wrap="none">
            <a:spAutoFit/>
          </a:bodyPr>
          <a:lstStyle/>
          <a:p>
            <a:pPr algn="ctr"/>
            <a:r>
              <a:rPr lang="en-US" sz="4800" smtClean="0">
                <a:solidFill>
                  <a:srgbClr val="FB02FF"/>
                </a:solidFill>
                <a:latin typeface="Gill Sans" charset="0"/>
              </a:rPr>
              <a:t>2007</a:t>
            </a:r>
            <a:endParaRPr lang="en-US" sz="4800" dirty="0">
              <a:solidFill>
                <a:srgbClr val="FB02FF"/>
              </a:solidFill>
              <a:effectLst/>
              <a:latin typeface="Gill Sans" charset="0"/>
            </a:endParaRPr>
          </a:p>
        </p:txBody>
      </p:sp>
    </p:spTree>
    <p:extLst>
      <p:ext uri="{BB962C8B-B14F-4D97-AF65-F5344CB8AC3E}">
        <p14:creationId xmlns:p14="http://schemas.microsoft.com/office/powerpoint/2010/main" val="2392000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831" y="1446178"/>
            <a:ext cx="5876464" cy="438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6935638" y="2628181"/>
            <a:ext cx="4485437" cy="1456267"/>
          </a:xfrm>
        </p:spPr>
        <p:txBody>
          <a:bodyPr>
            <a:noAutofit/>
          </a:bodyPr>
          <a:lstStyle/>
          <a:p>
            <a:pPr algn="r"/>
            <a:r>
              <a:rPr lang="en-US" dirty="0" smtClean="0"/>
              <a:t>IMS Learning Tools Interoperability Ring of Compliance</a:t>
            </a:r>
            <a:endParaRPr lang="en-US" dirty="0"/>
          </a:p>
        </p:txBody>
      </p:sp>
      <p:sp>
        <p:nvSpPr>
          <p:cNvPr id="7" name="Rectangle 6"/>
          <p:cNvSpPr/>
          <p:nvPr/>
        </p:nvSpPr>
        <p:spPr>
          <a:xfrm>
            <a:off x="9178357" y="4950932"/>
            <a:ext cx="1415773" cy="830997"/>
          </a:xfrm>
          <a:prstGeom prst="rect">
            <a:avLst/>
          </a:prstGeom>
        </p:spPr>
        <p:txBody>
          <a:bodyPr wrap="none">
            <a:spAutoFit/>
          </a:bodyPr>
          <a:lstStyle/>
          <a:p>
            <a:pPr algn="ctr"/>
            <a:r>
              <a:rPr lang="en-US" sz="4800" dirty="0" smtClean="0">
                <a:solidFill>
                  <a:srgbClr val="FB02FF"/>
                </a:solidFill>
                <a:latin typeface="Gill Sans" charset="0"/>
              </a:rPr>
              <a:t>2010</a:t>
            </a:r>
            <a:endParaRPr lang="en-US" sz="4800" dirty="0">
              <a:solidFill>
                <a:srgbClr val="FB02FF"/>
              </a:solidFill>
              <a:effectLst/>
              <a:latin typeface="Gill Sans" charset="0"/>
            </a:endParaRPr>
          </a:p>
        </p:txBody>
      </p:sp>
    </p:spTree>
    <p:extLst>
      <p:ext uri="{BB962C8B-B14F-4D97-AF65-F5344CB8AC3E}">
        <p14:creationId xmlns:p14="http://schemas.microsoft.com/office/powerpoint/2010/main" val="31898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6312E261-96EB-D548-856A-490A517F3BF8}"/>
              </a:ext>
            </a:extLst>
          </p:cNvPr>
          <p:cNvSpPr txBox="1">
            <a:spLocks/>
          </p:cNvSpPr>
          <p:nvPr/>
        </p:nvSpPr>
        <p:spPr>
          <a:xfrm>
            <a:off x="704284" y="2395774"/>
            <a:ext cx="5577840" cy="1728754"/>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Corbel" panose="020B0503020204020204" pitchFamily="34" charset="0"/>
              </a:rPr>
              <a:t>Doom-and-gloom </a:t>
            </a:r>
            <a:r>
              <a:rPr lang="en-US" sz="4000" dirty="0" smtClean="0">
                <a:latin typeface="Corbel" panose="020B0503020204020204" pitchFamily="34" charset="0"/>
              </a:rPr>
              <a:t>MOOC reactions “experts</a:t>
            </a:r>
            <a:r>
              <a:rPr lang="en-US" sz="4000" dirty="0">
                <a:latin typeface="Corbel" panose="020B0503020204020204" pitchFamily="34" charset="0"/>
              </a:rPr>
              <a:t>” </a:t>
            </a:r>
            <a:br>
              <a:rPr lang="en-US" sz="4000" dirty="0">
                <a:latin typeface="Corbel" panose="020B0503020204020204" pitchFamily="34" charset="0"/>
              </a:rPr>
            </a:br>
            <a:r>
              <a:rPr lang="en-US" sz="4000" dirty="0">
                <a:latin typeface="Corbel" panose="020B0503020204020204" pitchFamily="34" charset="0"/>
              </a:rPr>
              <a:t>put forth in 2012</a:t>
            </a:r>
            <a:endParaRPr lang="en-US" dirty="0">
              <a:latin typeface="Corbel" panose="020B0503020204020204" pitchFamily="34" charset="0"/>
            </a:endParaRPr>
          </a:p>
        </p:txBody>
      </p:sp>
      <p:sp>
        <p:nvSpPr>
          <p:cNvPr id="2" name="Rectangle 1">
            <a:extLst>
              <a:ext uri="{FF2B5EF4-FFF2-40B4-BE49-F238E27FC236}">
                <a16:creationId xmlns:a16="http://schemas.microsoft.com/office/drawing/2014/main" xmlns="" id="{490ED047-8DB0-874D-8FA0-1E1A600823C4}"/>
              </a:ext>
            </a:extLst>
          </p:cNvPr>
          <p:cNvSpPr/>
          <p:nvPr/>
        </p:nvSpPr>
        <p:spPr>
          <a:xfrm>
            <a:off x="6466726" y="1046785"/>
            <a:ext cx="4143983" cy="219845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21C98F31-04F6-744D-A277-84BD6A15A5E2}"/>
              </a:ext>
            </a:extLst>
          </p:cNvPr>
          <p:cNvSpPr/>
          <p:nvPr/>
        </p:nvSpPr>
        <p:spPr>
          <a:xfrm>
            <a:off x="6466726" y="3585986"/>
            <a:ext cx="4143983" cy="2198451"/>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xmlns="" id="{2CE90CBA-072C-6542-B264-9154143BA164}"/>
              </a:ext>
            </a:extLst>
          </p:cNvPr>
          <p:cNvSpPr/>
          <p:nvPr/>
        </p:nvSpPr>
        <p:spPr>
          <a:xfrm rot="5400000">
            <a:off x="6968831" y="5775806"/>
            <a:ext cx="1255760" cy="949330"/>
          </a:xfrm>
          <a:prstGeom prst="rtTriangle">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xmlns="" id="{E2A9A3A1-AD28-5D46-9021-CFF08B247A5C}"/>
              </a:ext>
            </a:extLst>
          </p:cNvPr>
          <p:cNvSpPr/>
          <p:nvPr/>
        </p:nvSpPr>
        <p:spPr>
          <a:xfrm rot="5400000" flipH="1" flipV="1">
            <a:off x="8960588" y="153215"/>
            <a:ext cx="1255760" cy="949330"/>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6DC48EB7-87AD-7C49-8807-5B26B5929229}"/>
              </a:ext>
            </a:extLst>
          </p:cNvPr>
          <p:cNvSpPr txBox="1">
            <a:spLocks/>
          </p:cNvSpPr>
          <p:nvPr/>
        </p:nvSpPr>
        <p:spPr>
          <a:xfrm>
            <a:off x="6759619" y="3832698"/>
            <a:ext cx="3539392" cy="169261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Corbel" panose="020B0503020204020204" pitchFamily="34" charset="0"/>
              </a:rPr>
              <a:t>“Universities will have no students in 20 years and will have to sell their land to survive.”</a:t>
            </a:r>
          </a:p>
        </p:txBody>
      </p:sp>
      <p:sp>
        <p:nvSpPr>
          <p:cNvPr id="12" name="Title 1">
            <a:extLst>
              <a:ext uri="{FF2B5EF4-FFF2-40B4-BE49-F238E27FC236}">
                <a16:creationId xmlns:a16="http://schemas.microsoft.com/office/drawing/2014/main" xmlns="" id="{1F4F8F5C-E3BD-FE4B-B332-E82C03725B6F}"/>
              </a:ext>
            </a:extLst>
          </p:cNvPr>
          <p:cNvSpPr txBox="1">
            <a:spLocks/>
          </p:cNvSpPr>
          <p:nvPr/>
        </p:nvSpPr>
        <p:spPr>
          <a:xfrm>
            <a:off x="6759619" y="1322961"/>
            <a:ext cx="3539392" cy="169261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Corbel" panose="020B0503020204020204" pitchFamily="34" charset="0"/>
              </a:rPr>
              <a:t>“Expensive and </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lazy professors will </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be replaced by professional actors.”</a:t>
            </a:r>
          </a:p>
        </p:txBody>
      </p:sp>
      <p:sp>
        <p:nvSpPr>
          <p:cNvPr id="13" name="Rectangle 12"/>
          <p:cNvSpPr/>
          <p:nvPr/>
        </p:nvSpPr>
        <p:spPr>
          <a:xfrm>
            <a:off x="957102" y="5207092"/>
            <a:ext cx="1415773" cy="830997"/>
          </a:xfrm>
          <a:prstGeom prst="rect">
            <a:avLst/>
          </a:prstGeom>
        </p:spPr>
        <p:txBody>
          <a:bodyPr wrap="none">
            <a:spAutoFit/>
          </a:bodyPr>
          <a:lstStyle/>
          <a:p>
            <a:pPr algn="ctr"/>
            <a:r>
              <a:rPr lang="en-US" sz="4800" dirty="0" smtClean="0">
                <a:solidFill>
                  <a:srgbClr val="FB02FF"/>
                </a:solidFill>
                <a:latin typeface="Gill Sans" charset="0"/>
              </a:rPr>
              <a:t>2012</a:t>
            </a:r>
            <a:endParaRPr lang="en-US" sz="4800" dirty="0">
              <a:solidFill>
                <a:srgbClr val="FB02FF"/>
              </a:solidFill>
              <a:effectLst/>
              <a:latin typeface="Gill Sans" charset="0"/>
            </a:endParaRPr>
          </a:p>
        </p:txBody>
      </p:sp>
    </p:spTree>
    <p:extLst>
      <p:ext uri="{BB962C8B-B14F-4D97-AF65-F5344CB8AC3E}">
        <p14:creationId xmlns:p14="http://schemas.microsoft.com/office/powerpoint/2010/main" val="2786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35370"/>
            <a:ext cx="12192000" cy="6387259"/>
          </a:xfrm>
          <a:prstGeom prst="rect">
            <a:avLst/>
          </a:prstGeom>
        </p:spPr>
      </p:pic>
      <p:sp>
        <p:nvSpPr>
          <p:cNvPr id="3" name="Rectangle 2"/>
          <p:cNvSpPr/>
          <p:nvPr/>
        </p:nvSpPr>
        <p:spPr>
          <a:xfrm>
            <a:off x="10115389" y="2019382"/>
            <a:ext cx="1415773" cy="830997"/>
          </a:xfrm>
          <a:prstGeom prst="rect">
            <a:avLst/>
          </a:prstGeom>
        </p:spPr>
        <p:txBody>
          <a:bodyPr wrap="none">
            <a:spAutoFit/>
          </a:bodyPr>
          <a:lstStyle/>
          <a:p>
            <a:pPr algn="ctr"/>
            <a:r>
              <a:rPr lang="en-US" sz="4800" dirty="0" smtClean="0">
                <a:solidFill>
                  <a:srgbClr val="FB02FF"/>
                </a:solidFill>
                <a:latin typeface="Gill Sans" charset="0"/>
              </a:rPr>
              <a:t>2012</a:t>
            </a:r>
            <a:endParaRPr lang="en-US" sz="4800" dirty="0">
              <a:solidFill>
                <a:srgbClr val="FB02FF"/>
              </a:solidFill>
              <a:effectLst/>
              <a:latin typeface="Gill Sans" charset="0"/>
            </a:endParaRPr>
          </a:p>
        </p:txBody>
      </p:sp>
    </p:spTree>
    <p:extLst>
      <p:ext uri="{BB962C8B-B14F-4D97-AF65-F5344CB8AC3E}">
        <p14:creationId xmlns:p14="http://schemas.microsoft.com/office/powerpoint/2010/main" val="6486134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5942" y="0"/>
            <a:ext cx="11440115" cy="6858000"/>
          </a:xfrm>
          <a:prstGeom prst="rect">
            <a:avLst/>
          </a:prstGeom>
        </p:spPr>
      </p:pic>
      <p:sp>
        <p:nvSpPr>
          <p:cNvPr id="3" name="Rectangle 2"/>
          <p:cNvSpPr/>
          <p:nvPr/>
        </p:nvSpPr>
        <p:spPr>
          <a:xfrm>
            <a:off x="6939287" y="5871076"/>
            <a:ext cx="4530920" cy="830997"/>
          </a:xfrm>
          <a:prstGeom prst="rect">
            <a:avLst/>
          </a:prstGeom>
        </p:spPr>
        <p:txBody>
          <a:bodyPr wrap="none">
            <a:spAutoFit/>
          </a:bodyPr>
          <a:lstStyle/>
          <a:p>
            <a:pPr algn="ctr"/>
            <a:r>
              <a:rPr lang="en-US" sz="4800" dirty="0" smtClean="0">
                <a:solidFill>
                  <a:srgbClr val="FB02FF"/>
                </a:solidFill>
                <a:latin typeface="Gill Sans" charset="0"/>
              </a:rPr>
              <a:t>2012 </a:t>
            </a:r>
            <a:r>
              <a:rPr lang="en-US" sz="4800" smtClean="0">
                <a:solidFill>
                  <a:srgbClr val="FB02FF"/>
                </a:solidFill>
                <a:latin typeface="Gill Sans" charset="0"/>
              </a:rPr>
              <a:t>(Prediction)</a:t>
            </a:r>
            <a:endParaRPr lang="en-US" sz="4800" dirty="0">
              <a:solidFill>
                <a:srgbClr val="FB02FF"/>
              </a:solidFill>
              <a:effectLst/>
              <a:latin typeface="Gill Sans" charset="0"/>
            </a:endParaRPr>
          </a:p>
        </p:txBody>
      </p:sp>
    </p:spTree>
    <p:extLst>
      <p:ext uri="{BB962C8B-B14F-4D97-AF65-F5344CB8AC3E}">
        <p14:creationId xmlns:p14="http://schemas.microsoft.com/office/powerpoint/2010/main" val="11160833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Millions of learners </a:t>
            </a:r>
            <a:br>
              <a:rPr lang="en-US" dirty="0" smtClean="0"/>
            </a:b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29138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Millions of learners </a:t>
            </a:r>
            <a:br>
              <a:rPr lang="en-US" dirty="0" smtClean="0"/>
            </a:br>
            <a:r>
              <a:rPr lang="en-US" i="1" dirty="0" smtClean="0"/>
              <a:t>and</a:t>
            </a:r>
            <a:r>
              <a:rPr lang="en-US" dirty="0" smtClean="0"/>
              <a:t> thousands of teachers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7481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Sal Khan Did Wrong</a:t>
            </a:r>
            <a:endParaRPr lang="en-US" dirty="0"/>
          </a:p>
        </p:txBody>
      </p:sp>
      <p:sp>
        <p:nvSpPr>
          <p:cNvPr id="3" name="Content Placeholder 2"/>
          <p:cNvSpPr>
            <a:spLocks noGrp="1"/>
          </p:cNvSpPr>
          <p:nvPr>
            <p:ph idx="1"/>
          </p:nvPr>
        </p:nvSpPr>
        <p:spPr/>
        <p:txBody>
          <a:bodyPr>
            <a:normAutofit/>
          </a:bodyPr>
          <a:lstStyle/>
          <a:p>
            <a:r>
              <a:rPr lang="en-US" sz="2600" dirty="0" smtClean="0"/>
              <a:t>Accepted the existing K12 curriculum</a:t>
            </a:r>
          </a:p>
          <a:p>
            <a:r>
              <a:rPr lang="en-US" sz="2600" dirty="0" smtClean="0"/>
              <a:t>Ignored standards, interoperability, and reuse</a:t>
            </a:r>
          </a:p>
          <a:p>
            <a:r>
              <a:rPr lang="en-US" sz="2600" dirty="0" smtClean="0"/>
              <a:t>Did not build Open Educational Resources</a:t>
            </a:r>
          </a:p>
          <a:p>
            <a:r>
              <a:rPr lang="en-US" sz="2600" dirty="0" smtClean="0"/>
              <a:t>Single instance software </a:t>
            </a:r>
            <a:r>
              <a:rPr lang="mr-IN" sz="2600" dirty="0" smtClean="0"/>
              <a:t>–</a:t>
            </a:r>
            <a:r>
              <a:rPr lang="en-US" sz="2600" dirty="0" smtClean="0"/>
              <a:t> not open source</a:t>
            </a:r>
          </a:p>
          <a:p>
            <a:r>
              <a:rPr lang="en-US" sz="2600" dirty="0" smtClean="0"/>
              <a:t>Silicon valley / entrepreneur mindset </a:t>
            </a:r>
            <a:r>
              <a:rPr lang="mr-IN" sz="2600" dirty="0" smtClean="0"/>
              <a:t>–</a:t>
            </a:r>
            <a:r>
              <a:rPr lang="en-US" sz="2600" dirty="0" smtClean="0"/>
              <a:t> growth / brand</a:t>
            </a:r>
            <a:endParaRPr lang="en-US" sz="2600" dirty="0"/>
          </a:p>
        </p:txBody>
      </p:sp>
      <p:pic>
        <p:nvPicPr>
          <p:cNvPr id="2050" name="Picture 2" descr="ttps://cdn.kastatic.org/images/headshots/sa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8173" y="1656273"/>
            <a:ext cx="2785193" cy="371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5867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4" name="Group 13"/>
          <p:cNvGrpSpPr/>
          <p:nvPr/>
        </p:nvGrpSpPr>
        <p:grpSpPr>
          <a:xfrm>
            <a:off x="9555500" y="3998771"/>
            <a:ext cx="2404533" cy="2393245"/>
            <a:chOff x="920205" y="585217"/>
            <a:chExt cx="2404533" cy="2393245"/>
          </a:xfrm>
        </p:grpSpPr>
        <p:sp>
          <p:nvSpPr>
            <p:cNvPr id="5" name="Oval 4">
              <a:extLst>
                <a:ext uri="{FF2B5EF4-FFF2-40B4-BE49-F238E27FC236}">
                  <a16:creationId xmlns="" xmlns:a16="http://schemas.microsoft.com/office/drawing/2014/main" id="{F6D77DBC-54F5-5F44-949C-C03AD05A2E7A}"/>
                </a:ext>
              </a:extLst>
            </p:cNvPr>
            <p:cNvSpPr/>
            <p:nvPr/>
          </p:nvSpPr>
          <p:spPr>
            <a:xfrm>
              <a:off x="924397" y="585217"/>
              <a:ext cx="2393245" cy="2393245"/>
            </a:xfrm>
            <a:prstGeom prst="ellipse">
              <a:avLst/>
            </a:prstGeom>
            <a:solidFill>
              <a:srgbClr val="E87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C547BA16-2FF8-1545-B8BB-0DF5843EEFCA}"/>
                </a:ext>
              </a:extLst>
            </p:cNvPr>
            <p:cNvSpPr txBox="1"/>
            <p:nvPr/>
          </p:nvSpPr>
          <p:spPr>
            <a:xfrm>
              <a:off x="1234272" y="873154"/>
              <a:ext cx="1787688" cy="830997"/>
            </a:xfrm>
            <a:prstGeom prst="rect">
              <a:avLst/>
            </a:prstGeom>
            <a:noFill/>
          </p:spPr>
          <p:txBody>
            <a:bodyPr wrap="square" rtlCol="0">
              <a:spAutoFit/>
            </a:bodyPr>
            <a:lstStyle/>
            <a:p>
              <a:pPr algn="ctr"/>
              <a:r>
                <a:rPr lang="en-US" sz="4800" b="1" dirty="0" smtClean="0">
                  <a:solidFill>
                    <a:srgbClr val="FFFFFF"/>
                  </a:solidFill>
                  <a:latin typeface="Corbel" panose="020B0503020204020204" pitchFamily="34" charset="0"/>
                </a:rPr>
                <a:t>21K</a:t>
              </a:r>
              <a:endParaRPr lang="en-US" sz="4800" b="1" dirty="0">
                <a:solidFill>
                  <a:srgbClr val="FFFFFF"/>
                </a:solidFill>
                <a:latin typeface="Corbel" panose="020B0503020204020204" pitchFamily="34" charset="0"/>
              </a:endParaRPr>
            </a:p>
          </p:txBody>
        </p:sp>
        <p:sp>
          <p:nvSpPr>
            <p:cNvPr id="11" name="TextBox 10">
              <a:extLst>
                <a:ext uri="{FF2B5EF4-FFF2-40B4-BE49-F238E27FC236}">
                  <a16:creationId xmlns="" xmlns:a16="http://schemas.microsoft.com/office/drawing/2014/main" id="{832F5350-1113-5845-83BB-8A64E756AF43}"/>
                </a:ext>
              </a:extLst>
            </p:cNvPr>
            <p:cNvSpPr txBox="1"/>
            <p:nvPr/>
          </p:nvSpPr>
          <p:spPr>
            <a:xfrm>
              <a:off x="920205" y="1731967"/>
              <a:ext cx="2404533" cy="1031051"/>
            </a:xfrm>
            <a:prstGeom prst="rect">
              <a:avLst/>
            </a:prstGeom>
            <a:noFill/>
          </p:spPr>
          <p:txBody>
            <a:bodyPr wrap="square" rtlCol="0">
              <a:spAutoFit/>
            </a:bodyPr>
            <a:lstStyle/>
            <a:p>
              <a:pPr algn="ctr">
                <a:lnSpc>
                  <a:spcPts val="2400"/>
                </a:lnSpc>
              </a:pPr>
              <a:r>
                <a:rPr lang="en-US" sz="2400" b="1" dirty="0" smtClean="0">
                  <a:solidFill>
                    <a:srgbClr val="FFFFFF"/>
                  </a:solidFill>
                  <a:latin typeface="Corbel" panose="020B0503020204020204" pitchFamily="34" charset="0"/>
                </a:rPr>
                <a:t>completions</a:t>
              </a:r>
            </a:p>
            <a:p>
              <a:pPr algn="ctr">
                <a:lnSpc>
                  <a:spcPts val="2400"/>
                </a:lnSpc>
              </a:pPr>
              <a:r>
                <a:rPr lang="en-US" sz="2400" b="1" dirty="0" smtClean="0">
                  <a:solidFill>
                    <a:srgbClr val="FFFFFF"/>
                  </a:solidFill>
                  <a:latin typeface="Corbel" panose="020B0503020204020204" pitchFamily="34" charset="0"/>
                </a:rPr>
                <a:t>last</a:t>
              </a:r>
              <a:endParaRPr lang="en-US" sz="2400" b="1" dirty="0" smtClean="0">
                <a:solidFill>
                  <a:srgbClr val="FFFFFF"/>
                </a:solidFill>
                <a:latin typeface="Corbel" panose="020B0503020204020204" pitchFamily="34" charset="0"/>
              </a:endParaRPr>
            </a:p>
            <a:p>
              <a:pPr algn="ctr">
                <a:lnSpc>
                  <a:spcPts val="2400"/>
                </a:lnSpc>
              </a:pPr>
              <a:r>
                <a:rPr lang="en-US" sz="2400" b="1" dirty="0" smtClean="0">
                  <a:solidFill>
                    <a:srgbClr val="FFFFFF"/>
                  </a:solidFill>
                  <a:latin typeface="Corbel" panose="020B0503020204020204" pitchFamily="34" charset="0"/>
                </a:rPr>
                <a:t>week</a:t>
              </a:r>
              <a:endParaRPr lang="en-US" sz="2400" b="1" dirty="0">
                <a:solidFill>
                  <a:srgbClr val="FFFFFF"/>
                </a:solidFill>
                <a:latin typeface="Corbel" panose="020B0503020204020204" pitchFamily="34" charset="0"/>
              </a:endParaRPr>
            </a:p>
          </p:txBody>
        </p:sp>
      </p:grpSp>
      <p:grpSp>
        <p:nvGrpSpPr>
          <p:cNvPr id="15" name="Group 14"/>
          <p:cNvGrpSpPr/>
          <p:nvPr/>
        </p:nvGrpSpPr>
        <p:grpSpPr>
          <a:xfrm>
            <a:off x="6930831" y="142841"/>
            <a:ext cx="2393245" cy="2393245"/>
            <a:chOff x="4909375" y="585217"/>
            <a:chExt cx="2393245" cy="2393245"/>
          </a:xfrm>
        </p:grpSpPr>
        <p:sp>
          <p:nvSpPr>
            <p:cNvPr id="6" name="Oval 5">
              <a:extLst>
                <a:ext uri="{FF2B5EF4-FFF2-40B4-BE49-F238E27FC236}">
                  <a16:creationId xmlns="" xmlns:a16="http://schemas.microsoft.com/office/drawing/2014/main" id="{C70053AC-FF12-4D4E-99E1-7E99D56A57F5}"/>
                </a:ext>
              </a:extLst>
            </p:cNvPr>
            <p:cNvSpPr/>
            <p:nvPr/>
          </p:nvSpPr>
          <p:spPr>
            <a:xfrm>
              <a:off x="4909375" y="585217"/>
              <a:ext cx="2393245" cy="2393245"/>
            </a:xfrm>
            <a:prstGeom prst="ellipse">
              <a:avLst/>
            </a:prstGeom>
            <a:solidFill>
              <a:srgbClr val="FEC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61631C97-625C-B547-8977-2C405933B9AB}"/>
                </a:ext>
              </a:extLst>
            </p:cNvPr>
            <p:cNvSpPr txBox="1"/>
            <p:nvPr/>
          </p:nvSpPr>
          <p:spPr>
            <a:xfrm>
              <a:off x="5383507" y="737198"/>
              <a:ext cx="1444979" cy="769441"/>
            </a:xfrm>
            <a:prstGeom prst="rect">
              <a:avLst/>
            </a:prstGeom>
            <a:noFill/>
          </p:spPr>
          <p:txBody>
            <a:bodyPr wrap="square" rtlCol="0">
              <a:spAutoFit/>
            </a:bodyPr>
            <a:lstStyle/>
            <a:p>
              <a:pPr algn="ctr"/>
              <a:r>
                <a:rPr lang="en-US" sz="4400" b="1" dirty="0" smtClean="0">
                  <a:solidFill>
                    <a:srgbClr val="1B3F64"/>
                  </a:solidFill>
                  <a:latin typeface="Corbel" panose="020B0503020204020204" pitchFamily="34" charset="0"/>
                </a:rPr>
                <a:t>2.8M</a:t>
              </a:r>
              <a:endParaRPr lang="en-US" sz="4400" b="1" dirty="0">
                <a:solidFill>
                  <a:srgbClr val="1B3F64"/>
                </a:solidFill>
                <a:latin typeface="Corbel" panose="020B0503020204020204" pitchFamily="34" charset="0"/>
              </a:endParaRPr>
            </a:p>
          </p:txBody>
        </p:sp>
        <p:sp>
          <p:nvSpPr>
            <p:cNvPr id="12" name="TextBox 11">
              <a:extLst>
                <a:ext uri="{FF2B5EF4-FFF2-40B4-BE49-F238E27FC236}">
                  <a16:creationId xmlns="" xmlns:a16="http://schemas.microsoft.com/office/drawing/2014/main" id="{63C7B8FE-2880-AB41-881E-9EC53BA317B0}"/>
                </a:ext>
              </a:extLst>
            </p:cNvPr>
            <p:cNvSpPr txBox="1"/>
            <p:nvPr/>
          </p:nvSpPr>
          <p:spPr>
            <a:xfrm>
              <a:off x="4909375" y="1675917"/>
              <a:ext cx="2393245" cy="1019959"/>
            </a:xfrm>
            <a:prstGeom prst="rect">
              <a:avLst/>
            </a:prstGeom>
            <a:noFill/>
          </p:spPr>
          <p:txBody>
            <a:bodyPr wrap="square" rtlCol="0">
              <a:spAutoFit/>
            </a:bodyPr>
            <a:lstStyle/>
            <a:p>
              <a:pPr algn="ctr">
                <a:lnSpc>
                  <a:spcPts val="2400"/>
                </a:lnSpc>
              </a:pPr>
              <a:r>
                <a:rPr lang="en-US" sz="2400" b="1" dirty="0">
                  <a:solidFill>
                    <a:srgbClr val="1B3F64"/>
                  </a:solidFill>
                  <a:latin typeface="Corbel" panose="020B0503020204020204" pitchFamily="34" charset="0"/>
                </a:rPr>
                <a:t>students enrolled</a:t>
              </a:r>
              <a:br>
                <a:rPr lang="en-US" sz="2400" b="1" dirty="0">
                  <a:solidFill>
                    <a:srgbClr val="1B3F64"/>
                  </a:solidFill>
                  <a:latin typeface="Corbel" panose="020B0503020204020204" pitchFamily="34" charset="0"/>
                </a:rPr>
              </a:br>
              <a:r>
                <a:rPr lang="en-US" sz="2400" b="1" dirty="0">
                  <a:solidFill>
                    <a:srgbClr val="1B3F64"/>
                  </a:solidFill>
                  <a:latin typeface="Corbel" panose="020B0503020204020204" pitchFamily="34" charset="0"/>
                </a:rPr>
                <a:t>to date</a:t>
              </a:r>
              <a:endParaRPr lang="en-US" sz="2400" dirty="0"/>
            </a:p>
          </p:txBody>
        </p:sp>
      </p:grpSp>
      <p:grpSp>
        <p:nvGrpSpPr>
          <p:cNvPr id="16" name="Group 15"/>
          <p:cNvGrpSpPr/>
          <p:nvPr/>
        </p:nvGrpSpPr>
        <p:grpSpPr>
          <a:xfrm>
            <a:off x="9555500" y="802763"/>
            <a:ext cx="2415822" cy="2393245"/>
            <a:chOff x="8679864" y="585217"/>
            <a:chExt cx="2415822" cy="2393245"/>
          </a:xfrm>
        </p:grpSpPr>
        <p:sp>
          <p:nvSpPr>
            <p:cNvPr id="7" name="Oval 6">
              <a:extLst>
                <a:ext uri="{FF2B5EF4-FFF2-40B4-BE49-F238E27FC236}">
                  <a16:creationId xmlns="" xmlns:a16="http://schemas.microsoft.com/office/drawing/2014/main" id="{CA90BB61-5214-3D4A-AE54-9EC7DD58AA5A}"/>
                </a:ext>
              </a:extLst>
            </p:cNvPr>
            <p:cNvSpPr/>
            <p:nvPr/>
          </p:nvSpPr>
          <p:spPr>
            <a:xfrm>
              <a:off x="8702441" y="585217"/>
              <a:ext cx="2393245" cy="2393245"/>
            </a:xfrm>
            <a:prstGeom prst="ellipse">
              <a:avLst/>
            </a:prstGeom>
            <a:solidFill>
              <a:srgbClr val="1CB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613F61D7-766E-B448-999A-8E751D165141}"/>
                </a:ext>
              </a:extLst>
            </p:cNvPr>
            <p:cNvSpPr txBox="1"/>
            <p:nvPr/>
          </p:nvSpPr>
          <p:spPr>
            <a:xfrm>
              <a:off x="9210442" y="737198"/>
              <a:ext cx="1571177" cy="769441"/>
            </a:xfrm>
            <a:prstGeom prst="rect">
              <a:avLst/>
            </a:prstGeom>
            <a:noFill/>
          </p:spPr>
          <p:txBody>
            <a:bodyPr wrap="square" rtlCol="0">
              <a:spAutoFit/>
            </a:bodyPr>
            <a:lstStyle/>
            <a:p>
              <a:pPr algn="ctr"/>
              <a:r>
                <a:rPr lang="en-US" sz="4400" b="1" dirty="0" smtClean="0">
                  <a:solidFill>
                    <a:schemeClr val="bg1"/>
                  </a:solidFill>
                  <a:latin typeface="Corbel" panose="020B0503020204020204" pitchFamily="34" charset="0"/>
                </a:rPr>
                <a:t>825K</a:t>
              </a:r>
              <a:endParaRPr lang="en-US" sz="4400" b="1" dirty="0">
                <a:solidFill>
                  <a:schemeClr val="bg1"/>
                </a:solidFill>
                <a:latin typeface="Corbel" panose="020B0503020204020204" pitchFamily="34" charset="0"/>
              </a:endParaRPr>
            </a:p>
          </p:txBody>
        </p:sp>
        <p:sp>
          <p:nvSpPr>
            <p:cNvPr id="13" name="TextBox 12">
              <a:extLst>
                <a:ext uri="{FF2B5EF4-FFF2-40B4-BE49-F238E27FC236}">
                  <a16:creationId xmlns="" xmlns:a16="http://schemas.microsoft.com/office/drawing/2014/main" id="{59C2D06A-C962-7542-B936-6D97B5B865EB}"/>
                </a:ext>
              </a:extLst>
            </p:cNvPr>
            <p:cNvSpPr txBox="1"/>
            <p:nvPr/>
          </p:nvSpPr>
          <p:spPr>
            <a:xfrm>
              <a:off x="8679864" y="1675917"/>
              <a:ext cx="2415822" cy="707886"/>
            </a:xfrm>
            <a:prstGeom prst="rect">
              <a:avLst/>
            </a:prstGeom>
            <a:noFill/>
          </p:spPr>
          <p:txBody>
            <a:bodyPr wrap="square" rtlCol="0">
              <a:spAutoFit/>
            </a:bodyPr>
            <a:lstStyle/>
            <a:p>
              <a:pPr algn="ctr">
                <a:lnSpc>
                  <a:spcPts val="2400"/>
                </a:lnSpc>
              </a:pPr>
              <a:r>
                <a:rPr lang="en-US" sz="2400" b="1" dirty="0" smtClean="0">
                  <a:solidFill>
                    <a:srgbClr val="FFFFFF"/>
                  </a:solidFill>
                  <a:latin typeface="Corbel" panose="020B0503020204020204" pitchFamily="34" charset="0"/>
                </a:rPr>
                <a:t>course</a:t>
              </a:r>
            </a:p>
            <a:p>
              <a:pPr algn="ctr">
                <a:lnSpc>
                  <a:spcPts val="2400"/>
                </a:lnSpc>
              </a:pPr>
              <a:r>
                <a:rPr lang="en-US" sz="2400" b="1" dirty="0" smtClean="0">
                  <a:solidFill>
                    <a:srgbClr val="FFFFFF"/>
                  </a:solidFill>
                  <a:latin typeface="Corbel" panose="020B0503020204020204" pitchFamily="34" charset="0"/>
                </a:rPr>
                <a:t>completers</a:t>
              </a:r>
              <a:endParaRPr lang="en-US" sz="2400" b="1" dirty="0">
                <a:solidFill>
                  <a:srgbClr val="FFFFFF"/>
                </a:solidFill>
                <a:latin typeface="Corbel" panose="020B0503020204020204" pitchFamily="34" charset="0"/>
              </a:endParaRPr>
            </a:p>
          </p:txBody>
        </p:sp>
      </p:grpSp>
      <p:grpSp>
        <p:nvGrpSpPr>
          <p:cNvPr id="22" name="Group 21"/>
          <p:cNvGrpSpPr/>
          <p:nvPr/>
        </p:nvGrpSpPr>
        <p:grpSpPr>
          <a:xfrm>
            <a:off x="4628967" y="319676"/>
            <a:ext cx="1827730" cy="1827730"/>
            <a:chOff x="3606794" y="331496"/>
            <a:chExt cx="2393245" cy="2393245"/>
          </a:xfrm>
        </p:grpSpPr>
        <p:sp>
          <p:nvSpPr>
            <p:cNvPr id="19" name="Oval 18">
              <a:extLst>
                <a:ext uri="{FF2B5EF4-FFF2-40B4-BE49-F238E27FC236}">
                  <a16:creationId xmlns="" xmlns:a16="http://schemas.microsoft.com/office/drawing/2014/main" id="{C70053AC-FF12-4D4E-99E1-7E99D56A57F5}"/>
                </a:ext>
              </a:extLst>
            </p:cNvPr>
            <p:cNvSpPr/>
            <p:nvPr/>
          </p:nvSpPr>
          <p:spPr>
            <a:xfrm>
              <a:off x="3606794" y="331496"/>
              <a:ext cx="2393245" cy="2393245"/>
            </a:xfrm>
            <a:prstGeom prst="ellipse">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 xmlns:a16="http://schemas.microsoft.com/office/drawing/2014/main" id="{61631C97-625C-B547-8977-2C405933B9AB}"/>
                </a:ext>
              </a:extLst>
            </p:cNvPr>
            <p:cNvSpPr txBox="1"/>
            <p:nvPr/>
          </p:nvSpPr>
          <p:spPr>
            <a:xfrm>
              <a:off x="4080926" y="483476"/>
              <a:ext cx="1444979" cy="1007513"/>
            </a:xfrm>
            <a:prstGeom prst="rect">
              <a:avLst/>
            </a:prstGeom>
            <a:noFill/>
          </p:spPr>
          <p:txBody>
            <a:bodyPr wrap="square" rtlCol="0">
              <a:spAutoFit/>
            </a:bodyPr>
            <a:lstStyle/>
            <a:p>
              <a:pPr algn="ctr"/>
              <a:r>
                <a:rPr lang="en-US" sz="4400" b="1" dirty="0" smtClean="0">
                  <a:solidFill>
                    <a:srgbClr val="1B3F64"/>
                  </a:solidFill>
                  <a:latin typeface="Corbel" panose="020B0503020204020204" pitchFamily="34" charset="0"/>
                </a:rPr>
                <a:t>19</a:t>
              </a:r>
              <a:endParaRPr lang="en-US" sz="4400" b="1" dirty="0">
                <a:solidFill>
                  <a:srgbClr val="1B3F64"/>
                </a:solidFill>
                <a:latin typeface="Corbel" panose="020B0503020204020204" pitchFamily="34" charset="0"/>
              </a:endParaRPr>
            </a:p>
          </p:txBody>
        </p:sp>
        <p:sp>
          <p:nvSpPr>
            <p:cNvPr id="21" name="TextBox 20">
              <a:extLst>
                <a:ext uri="{FF2B5EF4-FFF2-40B4-BE49-F238E27FC236}">
                  <a16:creationId xmlns="" xmlns:a16="http://schemas.microsoft.com/office/drawing/2014/main" id="{63C7B8FE-2880-AB41-881E-9EC53BA317B0}"/>
                </a:ext>
              </a:extLst>
            </p:cNvPr>
            <p:cNvSpPr txBox="1"/>
            <p:nvPr/>
          </p:nvSpPr>
          <p:spPr>
            <a:xfrm>
              <a:off x="3606794" y="1422196"/>
              <a:ext cx="2393245" cy="415498"/>
            </a:xfrm>
            <a:prstGeom prst="rect">
              <a:avLst/>
            </a:prstGeom>
            <a:noFill/>
          </p:spPr>
          <p:txBody>
            <a:bodyPr wrap="square" rtlCol="0">
              <a:spAutoFit/>
            </a:bodyPr>
            <a:lstStyle/>
            <a:p>
              <a:pPr algn="ctr">
                <a:lnSpc>
                  <a:spcPts val="2400"/>
                </a:lnSpc>
              </a:pPr>
              <a:r>
                <a:rPr lang="en-US" sz="2400" b="1" dirty="0" smtClean="0">
                  <a:solidFill>
                    <a:srgbClr val="1B3F64"/>
                  </a:solidFill>
                  <a:latin typeface="Corbel" panose="020B0503020204020204" pitchFamily="34" charset="0"/>
                </a:rPr>
                <a:t>MOOCs</a:t>
              </a:r>
            </a:p>
          </p:txBody>
        </p:sp>
      </p:grpSp>
      <p:sp>
        <p:nvSpPr>
          <p:cNvPr id="2" name="TextBox 1"/>
          <p:cNvSpPr txBox="1"/>
          <p:nvPr/>
        </p:nvSpPr>
        <p:spPr>
          <a:xfrm>
            <a:off x="3343702" y="6025925"/>
            <a:ext cx="5901231" cy="461665"/>
          </a:xfrm>
          <a:prstGeom prst="rect">
            <a:avLst/>
          </a:prstGeom>
          <a:noFill/>
        </p:spPr>
        <p:txBody>
          <a:bodyPr wrap="none" rtlCol="0">
            <a:spAutoFit/>
          </a:bodyPr>
          <a:lstStyle/>
          <a:p>
            <a:r>
              <a:rPr lang="en-US" sz="2400" dirty="0" smtClean="0"/>
              <a:t>Python </a:t>
            </a:r>
            <a:r>
              <a:rPr lang="en-US" sz="2400" smtClean="0"/>
              <a:t>for Everybody     Django </a:t>
            </a:r>
            <a:r>
              <a:rPr lang="en-US" sz="2400" dirty="0" smtClean="0"/>
              <a:t>for Everybody</a:t>
            </a:r>
            <a:endParaRPr lang="en-US" sz="2400" dirty="0"/>
          </a:p>
        </p:txBody>
      </p:sp>
    </p:spTree>
    <p:extLst>
      <p:ext uri="{BB962C8B-B14F-4D97-AF65-F5344CB8AC3E}">
        <p14:creationId xmlns:p14="http://schemas.microsoft.com/office/powerpoint/2010/main" val="1270996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609600"/>
            <a:ext cx="6282266" cy="1456267"/>
          </a:xfrm>
        </p:spPr>
        <p:txBody>
          <a:bodyPr>
            <a:normAutofit/>
          </a:bodyPr>
          <a:lstStyle/>
          <a:p>
            <a:r>
              <a:rPr lang="en-US" dirty="0"/>
              <a:t>Education for Everybody</a:t>
            </a:r>
          </a:p>
        </p:txBody>
      </p:sp>
      <p:sp>
        <p:nvSpPr>
          <p:cNvPr id="3" name="Content Placeholder 2"/>
          <p:cNvSpPr>
            <a:spLocks noGrp="1"/>
          </p:cNvSpPr>
          <p:nvPr>
            <p:ph idx="1"/>
          </p:nvPr>
        </p:nvSpPr>
        <p:spPr>
          <a:xfrm>
            <a:off x="685802" y="2142067"/>
            <a:ext cx="6282266" cy="3649133"/>
          </a:xfrm>
        </p:spPr>
        <p:txBody>
          <a:bodyPr>
            <a:noAutofit/>
          </a:bodyPr>
          <a:lstStyle/>
          <a:p>
            <a:r>
              <a:rPr lang="en-US" sz="2400" dirty="0"/>
              <a:t>Open source software</a:t>
            </a:r>
          </a:p>
          <a:p>
            <a:r>
              <a:rPr lang="en-US" sz="2400" dirty="0"/>
              <a:t>Open standards / interoperability</a:t>
            </a:r>
          </a:p>
          <a:p>
            <a:r>
              <a:rPr lang="en-US" sz="2400" dirty="0"/>
              <a:t>Open educational App Store</a:t>
            </a:r>
          </a:p>
          <a:p>
            <a:r>
              <a:rPr lang="en-US" sz="2400" dirty="0"/>
              <a:t>Open book / materials </a:t>
            </a:r>
            <a:r>
              <a:rPr lang="en-US" sz="2400" dirty="0" smtClean="0"/>
              <a:t>/ assessments</a:t>
            </a:r>
          </a:p>
          <a:p>
            <a:r>
              <a:rPr lang="en-US" sz="2400" dirty="0" smtClean="0"/>
              <a:t>Learning Object Repository</a:t>
            </a:r>
          </a:p>
          <a:p>
            <a:endParaRPr lang="en-US" sz="2400" dirty="0"/>
          </a:p>
          <a:p>
            <a:r>
              <a:rPr lang="en-US" sz="2400" dirty="0"/>
              <a:t>Teach </a:t>
            </a:r>
            <a:r>
              <a:rPr lang="en-US" sz="2400" b="1" dirty="0"/>
              <a:t>skills</a:t>
            </a:r>
            <a:r>
              <a:rPr lang="en-US" sz="2400" dirty="0"/>
              <a:t> not </a:t>
            </a:r>
            <a:r>
              <a:rPr lang="en-US" sz="2400" dirty="0" smtClean="0"/>
              <a:t>curriculum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05" r="-4" b="-4"/>
          <a:stretch/>
        </p:blipFill>
        <p:spPr>
          <a:xfrm>
            <a:off x="7590936" y="990600"/>
            <a:ext cx="3445714"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369310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DF4972D9-F510-4C84-8BDA-31BAECC2329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D8E2D96C-A214-42D7-8C0F-E4CCBD8C39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 xmlns:a16="http://schemas.microsoft.com/office/drawing/2014/main" id="{17C746F4-1536-4E83-B247-DD6BBE09CDF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099" y="636104"/>
            <a:ext cx="5372468" cy="5585792"/>
          </a:xfrm>
          <a:prstGeom prst="rect">
            <a:avLst/>
          </a:prstGeom>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704" y="1390142"/>
            <a:ext cx="4396460" cy="4077716"/>
          </a:xfrm>
          <a:prstGeom prst="rect">
            <a:avLst/>
          </a:prstGeom>
        </p:spPr>
      </p:pic>
      <p:sp useBgFill="1">
        <p:nvSpPr>
          <p:cNvPr id="16" name="Rectangle 15">
            <a:extLst>
              <a:ext uri="{FF2B5EF4-FFF2-40B4-BE49-F238E27FC236}">
                <a16:creationId xmlns="" xmlns:a16="http://schemas.microsoft.com/office/drawing/2014/main" id="{901B7213-0CDE-44D8-9FC1-9995E8AD40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3" y="636104"/>
            <a:ext cx="5372468" cy="5585792"/>
          </a:xfrm>
          <a:prstGeom prst="rect">
            <a:avLst/>
          </a:prstGeom>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651" y="2728142"/>
            <a:ext cx="4414845" cy="1401712"/>
          </a:xfrm>
          <a:prstGeom prst="rect">
            <a:avLst/>
          </a:prstGeom>
        </p:spPr>
      </p:pic>
    </p:spTree>
    <p:extLst>
      <p:ext uri="{BB962C8B-B14F-4D97-AF65-F5344CB8AC3E}">
        <p14:creationId xmlns:p14="http://schemas.microsoft.com/office/powerpoint/2010/main" val="27206178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4445261" y="33002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766713" y="956259"/>
            <a:ext cx="4889369" cy="3539430"/>
          </a:xfrm>
          <a:prstGeom prst="rect">
            <a:avLst/>
          </a:prstGeom>
          <a:noFill/>
        </p:spPr>
        <p:txBody>
          <a:bodyPr wrap="square" rtlCol="0">
            <a:spAutoFit/>
          </a:bodyPr>
          <a:lstStyle/>
          <a:p>
            <a:r>
              <a:rPr lang="en-US" sz="3200" b="1" dirty="0"/>
              <a:t>FOR THE FIRST TIME IN THE HISTORY OF EDUCATIONAL TECHNOLOGY, YOU CAN MAKE AN APP STORE AND LEARNING OBJECT REPOSITORY </a:t>
            </a:r>
            <a:r>
              <a:rPr lang="en-US" sz="3200" b="1" dirty="0">
                <a:solidFill>
                  <a:srgbClr val="EC8000"/>
                </a:solidFill>
              </a:rPr>
              <a:t>WITHOUT PROPRIETATY EXTENSIONS</a:t>
            </a:r>
            <a:r>
              <a:rPr lang="en-US" sz="3200" b="1" dirty="0">
                <a:solidFill>
                  <a:srgbClr val="FFC000"/>
                </a:solidFill>
              </a:rPr>
              <a:t>.</a:t>
            </a:r>
          </a:p>
        </p:txBody>
      </p:sp>
      <p:sp>
        <p:nvSpPr>
          <p:cNvPr id="7" name="Rectangle 6"/>
          <p:cNvSpPr/>
          <p:nvPr/>
        </p:nvSpPr>
        <p:spPr>
          <a:xfrm>
            <a:off x="2946382" y="6127585"/>
            <a:ext cx="10023836" cy="338554"/>
          </a:xfrm>
          <a:prstGeom prst="rect">
            <a:avLst/>
          </a:prstGeom>
        </p:spPr>
        <p:txBody>
          <a:bodyPr wrap="square">
            <a:spAutoFit/>
          </a:bodyPr>
          <a:lstStyle/>
          <a:p>
            <a:r>
              <a:rPr lang="en-US" sz="1600" dirty="0" smtClean="0"/>
              <a:t>CC</a:t>
            </a:r>
            <a:r>
              <a:rPr lang="en-US" sz="1600" dirty="0"/>
              <a:t>®, and </a:t>
            </a:r>
            <a:r>
              <a:rPr lang="en-US" sz="1600" dirty="0" smtClean="0"/>
              <a:t>LTI Advantage® </a:t>
            </a:r>
            <a:r>
              <a:rPr lang="en-US" sz="1600" dirty="0"/>
              <a:t>are trademarks of IMS Global Learning Consortium, Inc. (</a:t>
            </a:r>
            <a:r>
              <a:rPr lang="en-US" sz="1600" dirty="0">
                <a:hlinkClick r:id="rId7"/>
              </a:rPr>
              <a:t>www.imsglobal.org</a:t>
            </a:r>
            <a:r>
              <a:rPr lang="en-US" sz="1600" dirty="0"/>
              <a:t>)</a:t>
            </a:r>
          </a:p>
        </p:txBody>
      </p:sp>
    </p:spTree>
    <p:extLst>
      <p:ext uri="{BB962C8B-B14F-4D97-AF65-F5344CB8AC3E}">
        <p14:creationId xmlns:p14="http://schemas.microsoft.com/office/powerpoint/2010/main" val="4895182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700"/>
            <a:ext cx="12192000" cy="6317275"/>
          </a:xfrm>
          <a:prstGeom prst="rect">
            <a:avLst/>
          </a:prstGeom>
        </p:spPr>
      </p:pic>
    </p:spTree>
    <p:extLst>
      <p:ext uri="{BB962C8B-B14F-4D97-AF65-F5344CB8AC3E}">
        <p14:creationId xmlns:p14="http://schemas.microsoft.com/office/powerpoint/2010/main" val="13106925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700"/>
            <a:ext cx="12192000" cy="63172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74133"/>
          </a:xfrm>
          <a:prstGeom prst="rect">
            <a:avLst/>
          </a:prstGeom>
        </p:spPr>
      </p:pic>
    </p:spTree>
    <p:extLst>
      <p:ext uri="{BB962C8B-B14F-4D97-AF65-F5344CB8AC3E}">
        <p14:creationId xmlns:p14="http://schemas.microsoft.com/office/powerpoint/2010/main" val="969775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9" name="Straight Arrow Connector 128"/>
          <p:cNvCxnSpPr>
            <a:endCxn id="72" idx="1"/>
          </p:cNvCxnSpPr>
          <p:nvPr/>
        </p:nvCxnSpPr>
        <p:spPr>
          <a:xfrm>
            <a:off x="8685647" y="2781678"/>
            <a:ext cx="960432" cy="182399"/>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798508" y="2884367"/>
            <a:ext cx="1002195" cy="1023282"/>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685347" y="2311719"/>
            <a:ext cx="2583024" cy="1723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t>Pages</a:t>
            </a:r>
          </a:p>
          <a:p>
            <a:r>
              <a:rPr lang="en-US" sz="3200" dirty="0" smtClean="0"/>
              <a:t>Files</a:t>
            </a:r>
          </a:p>
          <a:p>
            <a:r>
              <a:rPr lang="en-US" sz="3200" dirty="0" smtClean="0"/>
              <a:t>Graders</a:t>
            </a:r>
          </a:p>
        </p:txBody>
      </p:sp>
      <p:sp>
        <p:nvSpPr>
          <p:cNvPr id="8" name="Rectangle 7"/>
          <p:cNvSpPr/>
          <p:nvPr/>
        </p:nvSpPr>
        <p:spPr>
          <a:xfrm>
            <a:off x="5190600" y="2030398"/>
            <a:ext cx="3421172" cy="1655189"/>
          </a:xfrm>
          <a:prstGeom prst="rect">
            <a:avLst/>
          </a:prstGeom>
          <a:solidFill>
            <a:srgbClr val="3DAA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67" dirty="0" smtClean="0"/>
              <a:t>LOR/MOOC dj4e.com</a:t>
            </a:r>
            <a:endParaRPr lang="en-US" sz="2667" dirty="0"/>
          </a:p>
          <a:p>
            <a:pPr marL="285744" indent="-285744">
              <a:buFont typeface="Arial" charset="0"/>
              <a:buChar char="•"/>
            </a:pPr>
            <a:r>
              <a:rPr lang="en-US" sz="2667" dirty="0" err="1" smtClean="0"/>
              <a:t>Autograders</a:t>
            </a:r>
            <a:r>
              <a:rPr lang="en-US" sz="2667" dirty="0" smtClean="0"/>
              <a:t> (</a:t>
            </a:r>
            <a:r>
              <a:rPr lang="en-US" sz="2667" b="1" dirty="0"/>
              <a:t>次</a:t>
            </a:r>
            <a:r>
              <a:rPr lang="en-US" sz="2667" b="1" dirty="0" smtClean="0"/>
              <a:t>)</a:t>
            </a:r>
          </a:p>
          <a:p>
            <a:pPr marL="285744" indent="-285744">
              <a:buFont typeface="Arial" charset="0"/>
              <a:buChar char="•"/>
            </a:pPr>
            <a:r>
              <a:rPr lang="en-US" sz="2667" dirty="0" smtClean="0"/>
              <a:t>Modules</a:t>
            </a:r>
            <a:endParaRPr lang="en-US" sz="2667" dirty="0"/>
          </a:p>
          <a:p>
            <a:pPr marL="285744" indent="-285744">
              <a:buFont typeface="Arial" charset="0"/>
              <a:buChar char="•"/>
            </a:pPr>
            <a:r>
              <a:rPr lang="en-US" sz="2667" dirty="0"/>
              <a:t>OER Content </a:t>
            </a:r>
            <a:r>
              <a:rPr lang="en-US" altLang="ko-KR" sz="2667" dirty="0"/>
              <a:t>(</a:t>
            </a:r>
            <a:r>
              <a:rPr lang="ko-KR" altLang="en-US" sz="2667" dirty="0"/>
              <a:t>코스</a:t>
            </a:r>
            <a:r>
              <a:rPr lang="en-US" altLang="ko-KR" sz="2667" dirty="0"/>
              <a:t>)</a:t>
            </a:r>
            <a:endParaRPr lang="en-US" sz="2667" dirty="0"/>
          </a:p>
        </p:txBody>
      </p:sp>
      <p:sp>
        <p:nvSpPr>
          <p:cNvPr id="11" name="Rectangle 10"/>
          <p:cNvSpPr/>
          <p:nvPr/>
        </p:nvSpPr>
        <p:spPr>
          <a:xfrm>
            <a:off x="9648305" y="4150717"/>
            <a:ext cx="2355292" cy="791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Coursera</a:t>
            </a:r>
          </a:p>
        </p:txBody>
      </p:sp>
      <p:pic>
        <p:nvPicPr>
          <p:cNvPr id="14" name="Picture 13"/>
          <p:cNvPicPr>
            <a:picLocks noChangeAspect="1"/>
          </p:cNvPicPr>
          <p:nvPr/>
        </p:nvPicPr>
        <p:blipFill>
          <a:blip r:embed="rId2"/>
          <a:stretch>
            <a:fillRect/>
          </a:stretch>
        </p:blipFill>
        <p:spPr>
          <a:xfrm>
            <a:off x="10254318" y="1199378"/>
            <a:ext cx="1127120" cy="1185453"/>
          </a:xfrm>
          <a:prstGeom prst="rect">
            <a:avLst/>
          </a:prstGeom>
        </p:spPr>
      </p:pic>
      <p:sp>
        <p:nvSpPr>
          <p:cNvPr id="16" name="Rectangle 15"/>
          <p:cNvSpPr/>
          <p:nvPr/>
        </p:nvSpPr>
        <p:spPr>
          <a:xfrm>
            <a:off x="580155" y="6100417"/>
            <a:ext cx="2595109" cy="467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archive.org</a:t>
            </a:r>
            <a:endParaRPr lang="en-US" sz="3200" dirty="0"/>
          </a:p>
        </p:txBody>
      </p:sp>
      <p:pic>
        <p:nvPicPr>
          <p:cNvPr id="22" name="Picture 21"/>
          <p:cNvPicPr>
            <a:picLocks noChangeAspect="1"/>
          </p:cNvPicPr>
          <p:nvPr/>
        </p:nvPicPr>
        <p:blipFill>
          <a:blip r:embed="rId3"/>
          <a:stretch>
            <a:fillRect/>
          </a:stretch>
        </p:blipFill>
        <p:spPr>
          <a:xfrm>
            <a:off x="10359111" y="222743"/>
            <a:ext cx="627823" cy="627823"/>
          </a:xfrm>
          <a:prstGeom prst="rect">
            <a:avLst/>
          </a:prstGeom>
          <a:solidFill>
            <a:schemeClr val="accent1">
              <a:lumMod val="20000"/>
              <a:lumOff val="80000"/>
            </a:schemeClr>
          </a:solidFill>
        </p:spPr>
      </p:pic>
      <p:sp>
        <p:nvSpPr>
          <p:cNvPr id="26" name="Can 25"/>
          <p:cNvSpPr/>
          <p:nvPr/>
        </p:nvSpPr>
        <p:spPr>
          <a:xfrm>
            <a:off x="1113800" y="4496845"/>
            <a:ext cx="1375009" cy="8567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Media</a:t>
            </a:r>
            <a:endParaRPr lang="en-US" sz="3200" dirty="0"/>
          </a:p>
        </p:txBody>
      </p:sp>
      <p:sp>
        <p:nvSpPr>
          <p:cNvPr id="27" name="Rectangle 26"/>
          <p:cNvSpPr/>
          <p:nvPr/>
        </p:nvSpPr>
        <p:spPr>
          <a:xfrm>
            <a:off x="3200619" y="6105057"/>
            <a:ext cx="1842436" cy="467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YouTube</a:t>
            </a:r>
            <a:endParaRPr lang="en-US" sz="3200" dirty="0"/>
          </a:p>
        </p:txBody>
      </p:sp>
      <p:sp>
        <p:nvSpPr>
          <p:cNvPr id="28" name="Rectangle 27"/>
          <p:cNvSpPr/>
          <p:nvPr/>
        </p:nvSpPr>
        <p:spPr>
          <a:xfrm>
            <a:off x="5068409" y="6105057"/>
            <a:ext cx="2334523" cy="467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Amazon</a:t>
            </a:r>
            <a:endParaRPr lang="en-US" sz="3200" dirty="0"/>
          </a:p>
        </p:txBody>
      </p:sp>
      <p:sp>
        <p:nvSpPr>
          <p:cNvPr id="29" name="Rectangle 28"/>
          <p:cNvSpPr/>
          <p:nvPr/>
        </p:nvSpPr>
        <p:spPr>
          <a:xfrm>
            <a:off x="7402933" y="6102668"/>
            <a:ext cx="1982113" cy="467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ITunes</a:t>
            </a:r>
          </a:p>
        </p:txBody>
      </p:sp>
      <p:sp>
        <p:nvSpPr>
          <p:cNvPr id="30" name="Rectangle 29"/>
          <p:cNvSpPr/>
          <p:nvPr/>
        </p:nvSpPr>
        <p:spPr>
          <a:xfrm>
            <a:off x="9395872" y="6100417"/>
            <a:ext cx="2340605" cy="467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Google Play</a:t>
            </a:r>
          </a:p>
        </p:txBody>
      </p:sp>
      <p:cxnSp>
        <p:nvCxnSpPr>
          <p:cNvPr id="32" name="Straight Arrow Connector 31"/>
          <p:cNvCxnSpPr>
            <a:stCxn id="4" idx="2"/>
            <a:endCxn id="26" idx="1"/>
          </p:cNvCxnSpPr>
          <p:nvPr/>
        </p:nvCxnSpPr>
        <p:spPr>
          <a:xfrm>
            <a:off x="876538" y="3873983"/>
            <a:ext cx="924767" cy="6228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4" idx="1"/>
            <a:endCxn id="6" idx="1"/>
          </p:cNvCxnSpPr>
          <p:nvPr/>
        </p:nvCxnSpPr>
        <p:spPr>
          <a:xfrm flipV="1">
            <a:off x="1068971" y="3173413"/>
            <a:ext cx="616376" cy="2036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6" idx="3"/>
            <a:endCxn id="16" idx="0"/>
          </p:cNvCxnSpPr>
          <p:nvPr/>
        </p:nvCxnSpPr>
        <p:spPr>
          <a:xfrm>
            <a:off x="1801305" y="5353565"/>
            <a:ext cx="76405" cy="7468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6" idx="3"/>
            <a:endCxn id="29" idx="0"/>
          </p:cNvCxnSpPr>
          <p:nvPr/>
        </p:nvCxnSpPr>
        <p:spPr>
          <a:xfrm>
            <a:off x="1801305" y="5353565"/>
            <a:ext cx="6592685" cy="7491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 idx="3"/>
            <a:endCxn id="8" idx="1"/>
          </p:cNvCxnSpPr>
          <p:nvPr/>
        </p:nvCxnSpPr>
        <p:spPr>
          <a:xfrm flipV="1">
            <a:off x="4268371" y="2857993"/>
            <a:ext cx="922229" cy="3154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9648303" y="4941889"/>
            <a:ext cx="2355292" cy="791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FutureLearn</a:t>
            </a:r>
            <a:endParaRPr lang="en-US" sz="3200" dirty="0"/>
          </a:p>
        </p:txBody>
      </p:sp>
      <p:cxnSp>
        <p:nvCxnSpPr>
          <p:cNvPr id="81" name="Straight Arrow Connector 80"/>
          <p:cNvCxnSpPr>
            <a:stCxn id="8" idx="3"/>
            <a:endCxn id="71" idx="1"/>
          </p:cNvCxnSpPr>
          <p:nvPr/>
        </p:nvCxnSpPr>
        <p:spPr>
          <a:xfrm>
            <a:off x="8611772" y="2857993"/>
            <a:ext cx="1036531" cy="2479600"/>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8" idx="3"/>
            <a:endCxn id="11" idx="1"/>
          </p:cNvCxnSpPr>
          <p:nvPr/>
        </p:nvCxnSpPr>
        <p:spPr>
          <a:xfrm>
            <a:off x="8611772" y="2857993"/>
            <a:ext cx="1036533" cy="1688428"/>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8" idx="3"/>
            <a:endCxn id="14" idx="1"/>
          </p:cNvCxnSpPr>
          <p:nvPr/>
        </p:nvCxnSpPr>
        <p:spPr>
          <a:xfrm flipV="1">
            <a:off x="8611772" y="1792105"/>
            <a:ext cx="1642546" cy="1065888"/>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 idx="3"/>
            <a:endCxn id="22" idx="1"/>
          </p:cNvCxnSpPr>
          <p:nvPr/>
        </p:nvCxnSpPr>
        <p:spPr>
          <a:xfrm flipV="1">
            <a:off x="8611772" y="536655"/>
            <a:ext cx="1747339" cy="2321338"/>
          </a:xfrm>
          <a:prstGeom prst="straightConnector1">
            <a:avLst/>
          </a:prstGeom>
          <a:ln w="5715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42" name="Shape 41"/>
          <p:cNvSpPr/>
          <p:nvPr/>
        </p:nvSpPr>
        <p:spPr>
          <a:xfrm>
            <a:off x="8074428" y="2358421"/>
            <a:ext cx="1074684" cy="1016999"/>
          </a:xfrm>
          <a:prstGeom prst="gear9">
            <a:avLst/>
          </a:prstGeom>
          <a:solidFill>
            <a:schemeClr val="accent2"/>
          </a:solidFill>
          <a:ln w="19050">
            <a:solidFill>
              <a:schemeClr val="tx1"/>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nchor="ctr"/>
          <a:lstStyle/>
          <a:p>
            <a:pPr algn="ctr"/>
            <a:r>
              <a:rPr lang="en-US" sz="2000" dirty="0" smtClean="0"/>
              <a:t>IMS</a:t>
            </a:r>
            <a:endParaRPr lang="en-US" sz="2000" dirty="0"/>
          </a:p>
        </p:txBody>
      </p:sp>
      <p:sp>
        <p:nvSpPr>
          <p:cNvPr id="49" name="Rectangle 48"/>
          <p:cNvSpPr/>
          <p:nvPr/>
        </p:nvSpPr>
        <p:spPr>
          <a:xfrm>
            <a:off x="1624543" y="1235647"/>
            <a:ext cx="2633458" cy="628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smtClean="0"/>
              <a:t>LTI Apps</a:t>
            </a:r>
            <a:endParaRPr lang="en-US" sz="3200" dirty="0"/>
          </a:p>
        </p:txBody>
      </p:sp>
      <p:cxnSp>
        <p:nvCxnSpPr>
          <p:cNvPr id="51" name="Straight Arrow Connector 50"/>
          <p:cNvCxnSpPr>
            <a:stCxn id="4" idx="0"/>
            <a:endCxn id="49" idx="1"/>
          </p:cNvCxnSpPr>
          <p:nvPr/>
        </p:nvCxnSpPr>
        <p:spPr>
          <a:xfrm flipV="1">
            <a:off x="876538" y="1549876"/>
            <a:ext cx="748005" cy="13301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9" idx="3"/>
            <a:endCxn id="8" idx="1"/>
          </p:cNvCxnSpPr>
          <p:nvPr/>
        </p:nvCxnSpPr>
        <p:spPr>
          <a:xfrm>
            <a:off x="4258001" y="1549876"/>
            <a:ext cx="932599" cy="13081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9648303" y="3359545"/>
            <a:ext cx="2355292" cy="791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edX</a:t>
            </a:r>
            <a:endParaRPr lang="en-US" sz="3200" dirty="0"/>
          </a:p>
        </p:txBody>
      </p:sp>
      <p:sp>
        <p:nvSpPr>
          <p:cNvPr id="72" name="Rectangle 71"/>
          <p:cNvSpPr/>
          <p:nvPr/>
        </p:nvSpPr>
        <p:spPr>
          <a:xfrm>
            <a:off x="9646079" y="2568373"/>
            <a:ext cx="2355292" cy="791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Canvas</a:t>
            </a:r>
            <a:endParaRPr lang="en-US" sz="3200" dirty="0"/>
          </a:p>
        </p:txBody>
      </p:sp>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1997" y="2811564"/>
            <a:ext cx="686818" cy="570918"/>
          </a:xfrm>
          <a:prstGeom prst="rect">
            <a:avLst/>
          </a:prstGeom>
        </p:spPr>
      </p:pic>
      <p:pic>
        <p:nvPicPr>
          <p:cNvPr id="95" name="Picture 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0092" y="1261887"/>
            <a:ext cx="686818" cy="570918"/>
          </a:xfrm>
          <a:prstGeom prst="rect">
            <a:avLst/>
          </a:prstGeom>
        </p:spPr>
      </p:pic>
      <p:cxnSp>
        <p:nvCxnSpPr>
          <p:cNvPr id="118" name="Straight Arrow Connector 117"/>
          <p:cNvCxnSpPr>
            <a:stCxn id="27" idx="0"/>
            <a:endCxn id="8" idx="2"/>
          </p:cNvCxnSpPr>
          <p:nvPr/>
        </p:nvCxnSpPr>
        <p:spPr>
          <a:xfrm flipV="1">
            <a:off x="4121837" y="3685587"/>
            <a:ext cx="2779349" cy="24194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stretch>
            <a:fillRect/>
          </a:stretch>
        </p:blipFill>
        <p:spPr>
          <a:xfrm flipH="1">
            <a:off x="684106" y="2880070"/>
            <a:ext cx="384865" cy="993913"/>
          </a:xfrm>
          <a:prstGeom prst="rect">
            <a:avLst/>
          </a:prstGeom>
        </p:spPr>
      </p:pic>
    </p:spTree>
    <p:extLst>
      <p:ext uri="{BB962C8B-B14F-4D97-AF65-F5344CB8AC3E}">
        <p14:creationId xmlns:p14="http://schemas.microsoft.com/office/powerpoint/2010/main" val="18441656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0"/>
            <a:ext cx="10424849" cy="6858000"/>
          </a:xfrm>
          <a:prstGeom prst="rect">
            <a:avLst/>
          </a:prstGeom>
        </p:spPr>
      </p:pic>
    </p:spTree>
    <p:extLst>
      <p:ext uri="{BB962C8B-B14F-4D97-AF65-F5344CB8AC3E}">
        <p14:creationId xmlns:p14="http://schemas.microsoft.com/office/powerpoint/2010/main" val="1459851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962" y="420605"/>
            <a:ext cx="10601276" cy="6065920"/>
          </a:xfrm>
          <a:prstGeom prst="rect">
            <a:avLst/>
          </a:prstGeom>
        </p:spPr>
      </p:pic>
      <p:grpSp>
        <p:nvGrpSpPr>
          <p:cNvPr id="7" name="Group 6"/>
          <p:cNvGrpSpPr/>
          <p:nvPr/>
        </p:nvGrpSpPr>
        <p:grpSpPr>
          <a:xfrm>
            <a:off x="9484063" y="1212708"/>
            <a:ext cx="2404533" cy="2393245"/>
            <a:chOff x="920205" y="585217"/>
            <a:chExt cx="2404533" cy="2393245"/>
          </a:xfrm>
        </p:grpSpPr>
        <p:sp>
          <p:nvSpPr>
            <p:cNvPr id="8" name="Oval 7">
              <a:extLst>
                <a:ext uri="{FF2B5EF4-FFF2-40B4-BE49-F238E27FC236}">
                  <a16:creationId xmlns="" xmlns:a16="http://schemas.microsoft.com/office/drawing/2014/main" id="{F6D77DBC-54F5-5F44-949C-C03AD05A2E7A}"/>
                </a:ext>
              </a:extLst>
            </p:cNvPr>
            <p:cNvSpPr/>
            <p:nvPr/>
          </p:nvSpPr>
          <p:spPr>
            <a:xfrm>
              <a:off x="924397" y="585217"/>
              <a:ext cx="2393245" cy="2393245"/>
            </a:xfrm>
            <a:prstGeom prst="ellipse">
              <a:avLst/>
            </a:prstGeom>
            <a:solidFill>
              <a:srgbClr val="E87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C547BA16-2FF8-1545-B8BB-0DF5843EEFCA}"/>
                </a:ext>
              </a:extLst>
            </p:cNvPr>
            <p:cNvSpPr txBox="1"/>
            <p:nvPr/>
          </p:nvSpPr>
          <p:spPr>
            <a:xfrm>
              <a:off x="1234272" y="873154"/>
              <a:ext cx="1787688" cy="830997"/>
            </a:xfrm>
            <a:prstGeom prst="rect">
              <a:avLst/>
            </a:prstGeom>
            <a:noFill/>
          </p:spPr>
          <p:txBody>
            <a:bodyPr wrap="square" rtlCol="0">
              <a:spAutoFit/>
            </a:bodyPr>
            <a:lstStyle/>
            <a:p>
              <a:pPr algn="ctr"/>
              <a:r>
                <a:rPr lang="en-US" sz="4800" b="1" dirty="0" smtClean="0">
                  <a:solidFill>
                    <a:srgbClr val="FFFFFF"/>
                  </a:solidFill>
                  <a:latin typeface="Corbel" panose="020B0503020204020204" pitchFamily="34" charset="0"/>
                </a:rPr>
                <a:t>21K</a:t>
              </a:r>
              <a:endParaRPr lang="en-US" sz="4800" b="1" dirty="0">
                <a:solidFill>
                  <a:srgbClr val="FFFFFF"/>
                </a:solidFill>
                <a:latin typeface="Corbel" panose="020B0503020204020204" pitchFamily="34" charset="0"/>
              </a:endParaRPr>
            </a:p>
          </p:txBody>
        </p:sp>
        <p:sp>
          <p:nvSpPr>
            <p:cNvPr id="10" name="TextBox 9">
              <a:extLst>
                <a:ext uri="{FF2B5EF4-FFF2-40B4-BE49-F238E27FC236}">
                  <a16:creationId xmlns="" xmlns:a16="http://schemas.microsoft.com/office/drawing/2014/main" id="{832F5350-1113-5845-83BB-8A64E756AF43}"/>
                </a:ext>
              </a:extLst>
            </p:cNvPr>
            <p:cNvSpPr txBox="1"/>
            <p:nvPr/>
          </p:nvSpPr>
          <p:spPr>
            <a:xfrm>
              <a:off x="920205" y="1731967"/>
              <a:ext cx="2404533" cy="1031051"/>
            </a:xfrm>
            <a:prstGeom prst="rect">
              <a:avLst/>
            </a:prstGeom>
            <a:noFill/>
          </p:spPr>
          <p:txBody>
            <a:bodyPr wrap="square" rtlCol="0">
              <a:spAutoFit/>
            </a:bodyPr>
            <a:lstStyle/>
            <a:p>
              <a:pPr algn="ctr">
                <a:lnSpc>
                  <a:spcPts val="2400"/>
                </a:lnSpc>
              </a:pPr>
              <a:r>
                <a:rPr lang="en-US" sz="2400" b="1" dirty="0" smtClean="0">
                  <a:solidFill>
                    <a:srgbClr val="FFFFFF"/>
                  </a:solidFill>
                  <a:latin typeface="Corbel" panose="020B0503020204020204" pitchFamily="34" charset="0"/>
                </a:rPr>
                <a:t>completions</a:t>
              </a:r>
            </a:p>
            <a:p>
              <a:pPr algn="ctr">
                <a:lnSpc>
                  <a:spcPts val="2400"/>
                </a:lnSpc>
              </a:pPr>
              <a:r>
                <a:rPr lang="en-US" sz="2400" b="1" dirty="0" smtClean="0">
                  <a:solidFill>
                    <a:srgbClr val="FFFFFF"/>
                  </a:solidFill>
                  <a:latin typeface="Corbel" panose="020B0503020204020204" pitchFamily="34" charset="0"/>
                </a:rPr>
                <a:t>last</a:t>
              </a:r>
              <a:endParaRPr lang="en-US" sz="2400" b="1" dirty="0" smtClean="0">
                <a:solidFill>
                  <a:srgbClr val="FFFFFF"/>
                </a:solidFill>
                <a:latin typeface="Corbel" panose="020B0503020204020204" pitchFamily="34" charset="0"/>
              </a:endParaRPr>
            </a:p>
            <a:p>
              <a:pPr algn="ctr">
                <a:lnSpc>
                  <a:spcPts val="2400"/>
                </a:lnSpc>
              </a:pPr>
              <a:r>
                <a:rPr lang="en-US" sz="2400" b="1" dirty="0" smtClean="0">
                  <a:solidFill>
                    <a:srgbClr val="FFFFFF"/>
                  </a:solidFill>
                  <a:latin typeface="Corbel" panose="020B0503020204020204" pitchFamily="34" charset="0"/>
                </a:rPr>
                <a:t>week</a:t>
              </a:r>
              <a:endParaRPr lang="en-US" sz="2400" b="1" dirty="0">
                <a:solidFill>
                  <a:srgbClr val="FFFFFF"/>
                </a:solidFill>
                <a:latin typeface="Corbel" panose="020B0503020204020204" pitchFamily="34" charset="0"/>
              </a:endParaRPr>
            </a:p>
          </p:txBody>
        </p:sp>
      </p:grpSp>
    </p:spTree>
    <p:extLst>
      <p:ext uri="{BB962C8B-B14F-4D97-AF65-F5344CB8AC3E}">
        <p14:creationId xmlns:p14="http://schemas.microsoft.com/office/powerpoint/2010/main" val="253823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08" y="1208768"/>
            <a:ext cx="5304069" cy="4243255"/>
          </a:xfrm>
          <a:prstGeom prst="rect">
            <a:avLst/>
          </a:prstGeom>
        </p:spPr>
      </p:pic>
      <p:pic>
        <p:nvPicPr>
          <p:cNvPr id="3" name="Picture 2">
            <a:extLst>
              <a:ext uri="{FF2B5EF4-FFF2-40B4-BE49-F238E27FC236}">
                <a16:creationId xmlns="" xmlns:a16="http://schemas.microsoft.com/office/drawing/2014/main" id="{EDD31862-E10B-274C-9571-3BE694A2173A}"/>
              </a:ext>
            </a:extLst>
          </p:cNvPr>
          <p:cNvPicPr>
            <a:picLocks noChangeAspect="1"/>
          </p:cNvPicPr>
          <p:nvPr/>
        </p:nvPicPr>
        <p:blipFill rotWithShape="1">
          <a:blip r:embed="rId3"/>
          <a:srcRect l="8187" t="9040" r="14778" b="17170"/>
          <a:stretch/>
        </p:blipFill>
        <p:spPr>
          <a:xfrm>
            <a:off x="6824133" y="-1"/>
            <a:ext cx="5367867" cy="6858002"/>
          </a:xfrm>
          <a:prstGeom prst="rect">
            <a:avLst/>
          </a:prstGeom>
        </p:spPr>
      </p:pic>
    </p:spTree>
    <p:extLst>
      <p:ext uri="{BB962C8B-B14F-4D97-AF65-F5344CB8AC3E}">
        <p14:creationId xmlns:p14="http://schemas.microsoft.com/office/powerpoint/2010/main" val="1176551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9831" y="1446178"/>
            <a:ext cx="5876464" cy="438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6935638" y="2628181"/>
            <a:ext cx="4485437" cy="1456267"/>
          </a:xfrm>
        </p:spPr>
        <p:txBody>
          <a:bodyPr>
            <a:noAutofit/>
          </a:bodyPr>
          <a:lstStyle/>
          <a:p>
            <a:pPr algn="r"/>
            <a:r>
              <a:rPr lang="en-US" dirty="0" smtClean="0"/>
              <a:t>IMS Learning Tools Interoperability Ring of Compliance</a:t>
            </a:r>
            <a:endParaRPr lang="en-US" dirty="0"/>
          </a:p>
        </p:txBody>
      </p:sp>
    </p:spTree>
    <p:extLst>
      <p:ext uri="{BB962C8B-B14F-4D97-AF65-F5344CB8AC3E}">
        <p14:creationId xmlns:p14="http://schemas.microsoft.com/office/powerpoint/2010/main" val="1830685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 xmlns:a16="http://schemas.microsoft.com/office/drawing/2014/main" id="{5C819037-A607-4A7B-ADF1-B04516199C8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 xmlns:a16="http://schemas.microsoft.com/office/drawing/2014/main" id="{F8C668FA-2417-47B5-B454-2D55FC17FF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 xmlns:a16="http://schemas.microsoft.com/office/drawing/2014/main" id="{97FEBA57-8992-46BB-BCF0-5A83FE8E01E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7" name="Rectangle 76">
            <a:extLst>
              <a:ext uri="{FF2B5EF4-FFF2-40B4-BE49-F238E27FC236}">
                <a16:creationId xmlns="" xmlns:a16="http://schemas.microsoft.com/office/drawing/2014/main" id="{2B4CDDF6-55C3-415A-8D8B-7E03C3D616F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 don't know how to put this but... I'm kind of a big deal - I don't know "/>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6915" y="800007"/>
            <a:ext cx="8643815" cy="525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34271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88900"/>
            <a:ext cx="10795000" cy="6667500"/>
          </a:xfrm>
          <a:prstGeom prst="rect">
            <a:avLst/>
          </a:prstGeom>
        </p:spPr>
      </p:pic>
    </p:spTree>
    <p:extLst>
      <p:ext uri="{BB962C8B-B14F-4D97-AF65-F5344CB8AC3E}">
        <p14:creationId xmlns:p14="http://schemas.microsoft.com/office/powerpoint/2010/main" val="21066549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190500"/>
            <a:ext cx="10731500" cy="6477000"/>
          </a:xfrm>
          <a:prstGeom prst="rect">
            <a:avLst/>
          </a:prstGeom>
        </p:spPr>
      </p:pic>
    </p:spTree>
    <p:extLst>
      <p:ext uri="{BB962C8B-B14F-4D97-AF65-F5344CB8AC3E}">
        <p14:creationId xmlns:p14="http://schemas.microsoft.com/office/powerpoint/2010/main" val="2905861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267" y="609601"/>
            <a:ext cx="9580483" cy="4162424"/>
          </a:xfrm>
        </p:spPr>
        <p:txBody>
          <a:bodyPr>
            <a:noAutofit/>
          </a:bodyPr>
          <a:lstStyle/>
          <a:p>
            <a:r>
              <a:rPr lang="en-US" sz="2800" dirty="0" smtClean="0"/>
              <a:t>The Liberal Arts are a set of subjects that we deem as essential for all free citizens to study.   The concept dates back to over 2000 years ago.  But over time the list of subjects evolves based on the changing nature of the world.  Have we reached the point that Technology needs to become one of the core Liberal Arts?  ...  For any subject to be a Liberal Arts - it must be taught in a manner to engage, enlighten, and fuel the curiosity of the the student.   </a:t>
            </a:r>
            <a:endParaRPr lang="en-US" sz="2800" dirty="0"/>
          </a:p>
        </p:txBody>
      </p:sp>
      <p:sp>
        <p:nvSpPr>
          <p:cNvPr id="4" name="Text Placeholder 3"/>
          <p:cNvSpPr>
            <a:spLocks noGrp="1"/>
          </p:cNvSpPr>
          <p:nvPr>
            <p:ph type="body" sz="quarter" idx="13"/>
          </p:nvPr>
        </p:nvSpPr>
        <p:spPr>
          <a:xfrm>
            <a:off x="1097874" y="5481637"/>
            <a:ext cx="9339184" cy="381000"/>
          </a:xfrm>
        </p:spPr>
        <p:txBody>
          <a:bodyPr/>
          <a:lstStyle/>
          <a:p>
            <a:r>
              <a:rPr lang="en-US" dirty="0" smtClean="0"/>
              <a:t>Charles R. Severance - 2012</a:t>
            </a:r>
            <a:endParaRPr lang="en-US" dirty="0"/>
          </a:p>
        </p:txBody>
      </p:sp>
    </p:spTree>
    <p:extLst>
      <p:ext uri="{BB962C8B-B14F-4D97-AF65-F5344CB8AC3E}">
        <p14:creationId xmlns:p14="http://schemas.microsoft.com/office/powerpoint/2010/main" val="417155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7570" y="0"/>
            <a:ext cx="8456859" cy="6858000"/>
          </a:xfrm>
          <a:prstGeom prst="rect">
            <a:avLst/>
          </a:prstGeom>
        </p:spPr>
      </p:pic>
    </p:spTree>
    <p:extLst>
      <p:ext uri="{BB962C8B-B14F-4D97-AF65-F5344CB8AC3E}">
        <p14:creationId xmlns:p14="http://schemas.microsoft.com/office/powerpoint/2010/main" val="935332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80624"/>
            <a:ext cx="12192000" cy="6296752"/>
          </a:xfrm>
          <a:prstGeom prst="rect">
            <a:avLst/>
          </a:prstGeom>
        </p:spPr>
      </p:pic>
    </p:spTree>
    <p:extLst>
      <p:ext uri="{BB962C8B-B14F-4D97-AF65-F5344CB8AC3E}">
        <p14:creationId xmlns:p14="http://schemas.microsoft.com/office/powerpoint/2010/main" val="17099129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735</TotalTime>
  <Words>271</Words>
  <Application>Microsoft Macintosh PowerPoint</Application>
  <PresentationFormat>Widescreen</PresentationFormat>
  <Paragraphs>74</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Calibri</vt:lpstr>
      <vt:lpstr>Calibri Light</vt:lpstr>
      <vt:lpstr>Corbel</vt:lpstr>
      <vt:lpstr>Gill Sans</vt:lpstr>
      <vt:lpstr>Mangal</vt:lpstr>
      <vt:lpstr>맑은 고딕</vt:lpstr>
      <vt:lpstr>Arial</vt:lpstr>
      <vt:lpstr>Celestial</vt:lpstr>
      <vt:lpstr>Beyond MOOCs - Educating Everybody</vt:lpstr>
      <vt:lpstr>PowerPoint Presentation</vt:lpstr>
      <vt:lpstr>IMS Learning Tools Interoperability Ring of Compliance</vt:lpstr>
      <vt:lpstr>PowerPoint Presentation</vt:lpstr>
      <vt:lpstr>PowerPoint Presentation</vt:lpstr>
      <vt:lpstr>PowerPoint Presentation</vt:lpstr>
      <vt:lpstr>The Liberal Arts are a set of subjects that we deem as essential for all free citizens to study.   The concept dates back to over 2000 years ago.  But over time the list of subjects evolves based on the changing nature of the world.  Have we reached the point that Technology needs to become one of the core Liberal Arts?  ...  For any subject to be a Liberal Arts - it must be taught in a manner to engage, enlighten, and fuel the curiosity of the the student.   </vt:lpstr>
      <vt:lpstr>PowerPoint Presentation</vt:lpstr>
      <vt:lpstr>PowerPoint Presentation</vt:lpstr>
      <vt:lpstr>PowerPoint Presentation</vt:lpstr>
      <vt:lpstr>PowerPoint Presentation</vt:lpstr>
      <vt:lpstr>Trouble IN PARADISE</vt:lpstr>
      <vt:lpstr>IMS Learning Tools Interoperability Ring of Compliance</vt:lpstr>
      <vt:lpstr>PowerPoint Presentation</vt:lpstr>
      <vt:lpstr>PowerPoint Presentation</vt:lpstr>
      <vt:lpstr>PowerPoint Presentation</vt:lpstr>
      <vt:lpstr>Millions of learners  </vt:lpstr>
      <vt:lpstr>Millions of learners  and thousands of teachers</vt:lpstr>
      <vt:lpstr>What Sal Khan Did Wrong</vt:lpstr>
      <vt:lpstr>Education for Everybody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Severance, Charles</dc:creator>
  <cp:lastModifiedBy>Severance, Charles</cp:lastModifiedBy>
  <cp:revision>69</cp:revision>
  <dcterms:created xsi:type="dcterms:W3CDTF">2020-01-15T02:51:16Z</dcterms:created>
  <dcterms:modified xsi:type="dcterms:W3CDTF">2020-07-23T15:50:00Z</dcterms:modified>
</cp:coreProperties>
</file>